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91" r:id="rId4"/>
    <p:sldId id="289" r:id="rId5"/>
    <p:sldId id="290" r:id="rId6"/>
    <p:sldId id="260" r:id="rId7"/>
    <p:sldId id="311" r:id="rId8"/>
    <p:sldId id="287" r:id="rId9"/>
    <p:sldId id="309" r:id="rId10"/>
    <p:sldId id="299" r:id="rId11"/>
    <p:sldId id="297" r:id="rId12"/>
    <p:sldId id="312" r:id="rId13"/>
    <p:sldId id="293" r:id="rId14"/>
    <p:sldId id="294" r:id="rId15"/>
    <p:sldId id="295" r:id="rId16"/>
    <p:sldId id="331" r:id="rId17"/>
    <p:sldId id="332" r:id="rId18"/>
    <p:sldId id="276" r:id="rId19"/>
    <p:sldId id="285" r:id="rId20"/>
    <p:sldId id="282" r:id="rId21"/>
    <p:sldId id="284" r:id="rId22"/>
    <p:sldId id="322" r:id="rId23"/>
    <p:sldId id="266" r:id="rId24"/>
    <p:sldId id="340" r:id="rId25"/>
    <p:sldId id="327" r:id="rId26"/>
    <p:sldId id="329" r:id="rId27"/>
    <p:sldId id="330" r:id="rId28"/>
    <p:sldId id="334" r:id="rId29"/>
    <p:sldId id="313" r:id="rId30"/>
    <p:sldId id="318" r:id="rId31"/>
    <p:sldId id="258" r:id="rId32"/>
  </p:sldIdLst>
  <p:sldSz cx="12192000" cy="6858000"/>
  <p:notesSz cx="6797675" cy="9929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5D14F-C06E-484B-91C9-A0BBF08AB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DD98D9-B4E8-6702-89AC-31EDA6A0D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2A356C-3E23-0131-A541-75999448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196F08-8A89-2968-E8B5-AB7E51271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F80589-63CF-175A-EF15-B7BE929B9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71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BC5A5-620F-0A0B-94FC-10E6B129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1CE7F5-6382-D562-607D-8C28175CE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62A14D-D7DC-1C70-36EB-2482E483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4B65D0-1205-9403-2FDE-6F77E911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A28171-3D18-432D-A26E-579C456B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91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881B55-F0F9-62CB-5023-9FF68BD7B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C65C03-03E3-3BCA-3270-A0A378D25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FD0B6C-E56D-B4A7-EA60-EB1CA7C5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CF391D-AA7D-9CD0-4963-E8B098AF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88550F-CDE3-1426-68B8-EFA20BF06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4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2FEF2-3326-88B5-A209-6F471B5C9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758835-62D3-EF3E-528B-F6E30F9D5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7405D-4E10-612E-B7DE-3AE61795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FD2445-4CD6-8C9D-7A66-DCCB4CD67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574C66-3789-7200-8C3A-FFEB3E5CF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54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D8E78-6662-4800-2383-A69781CEE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8ABB54-5611-1076-C403-B9611478B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45B313-918C-77E7-BF18-DF69B3CB3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C8CE52-2034-A7F0-3793-812C971F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E1EC12-584E-2D74-4D27-8127F2326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99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5CC36-3C54-4594-D8E1-6ECF89353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C54BAC-E185-8A4E-990C-814B8B6DC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C04355-9041-B024-B80C-925067ADA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6E12BA-F5B3-9266-8512-A72890A0B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CC8727-126A-D388-6841-968A3470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3E6D94-0FDE-AAB4-93FB-DBC0654F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68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F73A1-0FBA-E797-5D66-21246CAFA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D4A154-82FF-D311-BDCD-EFAD3CAEE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D4DB7E-487B-452E-36B3-EC9EF4B65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170F7F-8470-4260-CC18-593715F17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9627D8-F618-C089-C362-21EFA45F0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C5D555-A331-F808-2D0D-287054135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848787-3450-EFA4-9941-316187F9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4A5D5D-5A50-0919-A3A6-76BC98C5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553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DA3D11-D1CB-DB5E-8637-3F762EF17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12F461B-94C7-9688-4EBE-EBF90E70D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8E3682-BB89-5590-3B24-BC8E5D25C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1EAB2D-37D7-8825-BFC9-E3199DB9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950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777AF9-2938-2ABC-0304-336C1EC11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F480BC-4F6D-9B3A-A5EC-F1F9B516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877A3FD-F6CE-CCA8-D83C-45C9F9DD6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27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A5E79-40BD-5CE9-38E0-86B76A08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150190-1FCE-E40F-4F48-A7C959DFA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F44D13-EFD2-8941-1133-5A177A046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3D9FE5-89C5-39C2-BE72-051121890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A1F9CC-9991-48A4-939D-1F669CBD6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0A97FC-8A86-1487-891F-DAA03B7F4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83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AE1D1-EAD2-E901-E25D-1B06C7A6B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B732E0-F4E4-F1E4-FE7C-90921702F5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E4D460-4869-6F94-B023-3A2713E98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502282-46B2-3CB1-F5E1-23A3CE26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631C65-52D4-9144-DA76-1ECD7281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9D989E-631A-434E-E1CE-37E2B5C91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28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4A5D3E-5311-9854-C602-320E6CD42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A6BCC2-D0FA-1F66-3352-7665F3BDC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4A2D15-B07C-E1D3-AE45-B8054DC32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7501-2E73-4DAE-A8F1-C322E83DB5BF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068080-338F-245A-2CF6-6CB0F6676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43FE07-9239-FF54-A673-A462452F6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AEA69-3886-4E80-B0F1-C2D7A1C864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581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B2B1483-AFC7-BD43-F6BF-9C47BE14F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91381"/>
            <a:ext cx="9144000" cy="4748980"/>
          </a:xfrm>
        </p:spPr>
        <p:txBody>
          <a:bodyPr/>
          <a:lstStyle/>
          <a:p>
            <a:endParaRPr lang="es-ES" sz="4000" b="1" dirty="0"/>
          </a:p>
          <a:p>
            <a:endParaRPr lang="es-ES" sz="4000" dirty="0"/>
          </a:p>
          <a:p>
            <a:r>
              <a:rPr lang="es-ES" sz="4000" dirty="0"/>
              <a:t>Ley Orgánica 1/2025, de 2 de enero, de medidas en materia de eficiencia del Servicio Público de Justicia.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07F10A0-8391-C53B-B185-F9C47EBAA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698" y="0"/>
            <a:ext cx="6971070" cy="116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78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B2B1483-AFC7-BD43-F6BF-9C47BE14F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2658" y="1524001"/>
            <a:ext cx="9144000" cy="4748980"/>
          </a:xfrm>
        </p:spPr>
        <p:txBody>
          <a:bodyPr/>
          <a:lstStyle/>
          <a:p>
            <a:endParaRPr lang="es-ES" sz="4000" b="1" dirty="0"/>
          </a:p>
          <a:p>
            <a:endParaRPr lang="es-ES" dirty="0"/>
          </a:p>
          <a:p>
            <a:endParaRPr lang="es-ES" dirty="0"/>
          </a:p>
          <a:p>
            <a:r>
              <a:rPr lang="es-ES" sz="3600" b="1" dirty="0"/>
              <a:t>DISEÑO DE LA OFICINA JUDICIAL EN EL PAÍS VASCO</a:t>
            </a:r>
            <a:endParaRPr lang="es-ES" sz="3600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07F10A0-8391-C53B-B185-F9C47EBAA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698" y="0"/>
            <a:ext cx="6971070" cy="116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94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E6D87E-613D-87C4-EE48-210259CDF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QUÉ SERVICIOS COMUNES FORMAN PARTE DE LA OFICINA DEL PAIS VASCO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6C3532-378D-0DA1-DB1C-844B0739B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endParaRPr lang="es-ES" dirty="0"/>
          </a:p>
          <a:p>
            <a:pPr algn="just">
              <a:lnSpc>
                <a:spcPct val="120000"/>
              </a:lnSpc>
            </a:pPr>
            <a:r>
              <a:rPr lang="es-ES" dirty="0"/>
              <a:t>Se crea un </a:t>
            </a:r>
            <a:r>
              <a:rPr lang="es-ES" b="1" cap="all" dirty="0">
                <a:solidFill>
                  <a:schemeClr val="accent1"/>
                </a:solidFill>
              </a:rPr>
              <a:t>servicio común de tramitación </a:t>
            </a:r>
            <a:r>
              <a:rPr lang="es-ES" dirty="0"/>
              <a:t>para todas las fases de tramitación procesal.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dirty="0"/>
          </a:p>
          <a:p>
            <a:pPr algn="just">
              <a:lnSpc>
                <a:spcPct val="120000"/>
              </a:lnSpc>
            </a:pPr>
            <a:r>
              <a:rPr lang="es-ES" dirty="0"/>
              <a:t>Se mantienen los </a:t>
            </a:r>
            <a:r>
              <a:rPr lang="es-ES" b="1" cap="all" dirty="0">
                <a:solidFill>
                  <a:schemeClr val="accent1"/>
                </a:solidFill>
              </a:rPr>
              <a:t>servicios comunes generales </a:t>
            </a:r>
            <a:r>
              <a:rPr lang="es-ES" dirty="0"/>
              <a:t>con las mismas funciones de apoyo; auxilio, actos de comunicación e información.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865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6A8AD8-6814-EEC8-544D-3BCBE7C68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308"/>
            <a:ext cx="10515600" cy="552382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FontTx/>
              <a:buChar char="-"/>
            </a:pPr>
            <a:r>
              <a:rPr lang="es-ES" sz="12800" dirty="0"/>
              <a:t>Reparto </a:t>
            </a:r>
            <a:r>
              <a:rPr lang="es-ES" sz="12800" b="1" dirty="0">
                <a:solidFill>
                  <a:schemeClr val="accent1">
                    <a:lumMod val="75000"/>
                  </a:schemeClr>
                </a:solidFill>
              </a:rPr>
              <a:t>equitativo</a:t>
            </a:r>
            <a:r>
              <a:rPr lang="es-ES" sz="12800" dirty="0"/>
              <a:t> de trabajo.</a:t>
            </a:r>
            <a:endParaRPr lang="es-ES" sz="1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s-ES" sz="12800" dirty="0"/>
              <a:t>- Asegurar </a:t>
            </a:r>
            <a:r>
              <a:rPr lang="es-ES" sz="12800" b="1" dirty="0">
                <a:solidFill>
                  <a:schemeClr val="accent1">
                    <a:lumMod val="75000"/>
                  </a:schemeClr>
                </a:solidFill>
              </a:rPr>
              <a:t>conocimiento</a:t>
            </a:r>
            <a:r>
              <a:rPr lang="es-ES" sz="12800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s-ES" sz="12800" dirty="0"/>
              <a:t>Criterios </a:t>
            </a:r>
            <a:r>
              <a:rPr lang="es-ES" sz="12800" b="1" dirty="0">
                <a:solidFill>
                  <a:schemeClr val="accent1">
                    <a:lumMod val="75000"/>
                  </a:schemeClr>
                </a:solidFill>
              </a:rPr>
              <a:t>homogéneos</a:t>
            </a:r>
            <a:r>
              <a:rPr lang="es-ES" sz="12800" dirty="0"/>
              <a:t> para fijar los complementos entre mismo cuerpo y servicio</a:t>
            </a:r>
            <a:r>
              <a:rPr lang="es-ES" sz="12800" b="1" dirty="0"/>
              <a:t>. </a:t>
            </a:r>
          </a:p>
          <a:p>
            <a:pPr algn="just">
              <a:lnSpc>
                <a:spcPct val="170000"/>
              </a:lnSpc>
              <a:buFontTx/>
              <a:buChar char="-"/>
            </a:pPr>
            <a:r>
              <a:rPr lang="es-ES" sz="12800" b="1" dirty="0">
                <a:solidFill>
                  <a:schemeClr val="accent1">
                    <a:lumMod val="75000"/>
                  </a:schemeClr>
                </a:solidFill>
              </a:rPr>
              <a:t>Mitigar </a:t>
            </a:r>
            <a:r>
              <a:rPr lang="es-ES" sz="12800" dirty="0"/>
              <a:t>las dificultades de comunicación y coordinación.</a:t>
            </a:r>
          </a:p>
          <a:p>
            <a:pPr marL="0" indent="0">
              <a:lnSpc>
                <a:spcPct val="170000"/>
              </a:lnSpc>
              <a:buNone/>
            </a:pPr>
            <a:endParaRPr lang="es-ES" sz="1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0E5322-E9F3-03F2-5DA7-4A18B8E9B798}"/>
              </a:ext>
            </a:extLst>
          </p:cNvPr>
          <p:cNvSpPr txBox="1"/>
          <p:nvPr/>
        </p:nvSpPr>
        <p:spPr>
          <a:xfrm>
            <a:off x="1347019" y="749398"/>
            <a:ext cx="9448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1">
                    <a:lumMod val="75000"/>
                  </a:schemeClr>
                </a:solidFill>
              </a:rPr>
              <a:t>OBJETIVOS DEL DISEÑO DE LA OFICINA JUDICIAL EN PV</a:t>
            </a:r>
            <a:endParaRPr lang="es-E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38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FDF9CF-1F23-442D-3CFA-9DEAB723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34178"/>
          </a:xfrm>
        </p:spPr>
        <p:txBody>
          <a:bodyPr/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Garantizar el conocimiento, especialización y seguridad del personal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900017-3C99-7D3E-22C1-1186B9845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697"/>
            <a:ext cx="10213258" cy="491930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ES" sz="3200" dirty="0"/>
              <a:t>Los servicios comunes de tramitación se dividen en tantas áreas como secciones haya en los Tribunales de Instancia </a:t>
            </a:r>
          </a:p>
          <a:p>
            <a:pPr marL="457200" lvl="1" indent="0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s-ES" dirty="0"/>
              <a:t>Objetivo: </a:t>
            </a:r>
          </a:p>
          <a:p>
            <a:pPr lvl="2" algn="just"/>
            <a:r>
              <a:rPr lang="es-ES" dirty="0"/>
              <a:t>Garantizar la especialización del personal garantizando el conocimiento por jurisdicciones y especializaciones.</a:t>
            </a:r>
          </a:p>
          <a:p>
            <a:pPr marL="914400" lvl="2" indent="0">
              <a:buNone/>
            </a:pPr>
            <a:endParaRPr lang="es-ES" dirty="0"/>
          </a:p>
          <a:p>
            <a:pPr lvl="2"/>
            <a:r>
              <a:rPr lang="es-ES" dirty="0"/>
              <a:t>No se crean áreas que asistan a jueces de distinta jurisdicción. </a:t>
            </a:r>
          </a:p>
          <a:p>
            <a:pPr marL="914400" lvl="2" indent="0">
              <a:buNone/>
            </a:pPr>
            <a:endParaRPr lang="es-ES" dirty="0"/>
          </a:p>
          <a:p>
            <a:pPr lvl="2"/>
            <a:r>
              <a:rPr lang="es-ES" dirty="0"/>
              <a:t>Se reduce el número de jueces a los que hay que asistir.</a:t>
            </a:r>
          </a:p>
          <a:p>
            <a:pPr marL="914400" lvl="2" indent="0">
              <a:buNone/>
            </a:pPr>
            <a:endParaRPr lang="es-ES" dirty="0"/>
          </a:p>
          <a:p>
            <a:pPr lvl="2" algn="just"/>
            <a:r>
              <a:rPr lang="es-ES" dirty="0"/>
              <a:t>Se garantiza seguridad: no puedan adjudicarle la tramitación de asuntos de otras jurisdicciones en las que no tienen experiencia y cuya tramitación es diferente.</a:t>
            </a:r>
          </a:p>
          <a:p>
            <a:pPr lvl="2"/>
            <a:endParaRPr lang="es-ES" dirty="0"/>
          </a:p>
          <a:p>
            <a:pPr marL="914400" lvl="2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0397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44EE3D-AF39-588D-F903-BDEB224F8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Garantizar un reparto más equitativo de la carga de trabajo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ED3A76-4A46-09D4-3D9C-8E63E7754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Sólo se crea un servicio común de tramitación para la ordenación de la tramitación</a:t>
            </a:r>
          </a:p>
          <a:p>
            <a:pPr marL="0" indent="0">
              <a:buNone/>
            </a:pPr>
            <a:endParaRPr lang="es-ES" dirty="0"/>
          </a:p>
          <a:p>
            <a:pPr algn="just"/>
            <a:r>
              <a:rPr lang="es-ES" dirty="0"/>
              <a:t>Se dota de flexibilidad para poder permitir que los letrados de la administración de justicia, puedan distribuir la carga de trabajo dentro del área y/o equipo según las necesidades. </a:t>
            </a:r>
          </a:p>
          <a:p>
            <a:endParaRPr lang="es-ES" dirty="0"/>
          </a:p>
          <a:p>
            <a:r>
              <a:rPr lang="es-ES" dirty="0"/>
              <a:t>Se eliminan los problemas de redimensiones de servicios comunes de ejecución y sobrecarga de las antiguas unidades de apoyo directo</a:t>
            </a:r>
          </a:p>
        </p:txBody>
      </p:sp>
    </p:spTree>
    <p:extLst>
      <p:ext uri="{BB962C8B-B14F-4D97-AF65-F5344CB8AC3E}">
        <p14:creationId xmlns:p14="http://schemas.microsoft.com/office/powerpoint/2010/main" val="1645937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D4A10-D04F-C167-2B09-59BDA5C4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Mejorar la coordinación y comunicación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662E80-5F6C-A133-5AD8-5195D44E0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503"/>
            <a:ext cx="10515600" cy="468246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s-ES" sz="5900" dirty="0"/>
              <a:t>Cuando las secciones estén integradas por diez o más plazas judiciales se hacen equipos.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4200" dirty="0"/>
              <a:t>Objetivo: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s-ES" sz="5000" dirty="0"/>
              <a:t>Impedir que el personal puede llegar a asistir a una amplia pluralidad de plazas judiciales e incluso de distinta jurisdicción. </a:t>
            </a:r>
          </a:p>
          <a:p>
            <a:pPr marL="0" indent="0">
              <a:buNone/>
            </a:pPr>
            <a:endParaRPr lang="es-ES" sz="5000" dirty="0"/>
          </a:p>
          <a:p>
            <a:pPr lvl="1" algn="just"/>
            <a:r>
              <a:rPr lang="es-ES" sz="4200" dirty="0"/>
              <a:t>Por ejemplo, de crearse el servicio común de ejecución en Bilbao con dos áreas, como está en Vitoria y Donostia, el personal tendría que asistir a un total de 24 magistrados para la ejecución y de distinta jurisdicción. </a:t>
            </a:r>
          </a:p>
          <a:p>
            <a:pPr marL="0" indent="0">
              <a:buNone/>
            </a:pPr>
            <a:endParaRPr lang="es-ES" sz="4200" dirty="0"/>
          </a:p>
          <a:p>
            <a:pPr marL="0" indent="0">
              <a:buNone/>
            </a:pPr>
            <a:r>
              <a:rPr lang="es-ES" sz="2400" dirty="0"/>
              <a:t>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3704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4A993-F641-8251-FBF5-46C84CDD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233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TRIBUNAL INSTANCIA CON SECCIÓN UNICA CIVIL Y DE INSTRUCCIÓN. Azpeitia, Tolosa, Bergara, Irún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9E94DE-9603-D171-7154-A75F68403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ES"/>
          </a:p>
          <a:p>
            <a:pPr>
              <a:buFontTx/>
              <a:buChar char="-"/>
            </a:pPr>
            <a:r>
              <a:rPr lang="es-ES"/>
              <a:t>Las unidades de apoyo directo integrarán el servicio común de tramitación. </a:t>
            </a:r>
          </a:p>
          <a:p>
            <a:pPr marL="0" indent="0">
              <a:buNone/>
            </a:pPr>
            <a:endParaRPr lang="es-ES"/>
          </a:p>
          <a:p>
            <a:pPr>
              <a:buFontTx/>
              <a:buChar char="-"/>
            </a:pPr>
            <a:r>
              <a:rPr lang="es-ES"/>
              <a:t>El servicio común de tramitación estará integrado por un área única civil y penal</a:t>
            </a:r>
          </a:p>
          <a:p>
            <a:pPr marL="0" indent="0">
              <a:buNone/>
            </a:pPr>
            <a:endParaRPr lang="es-ES"/>
          </a:p>
          <a:p>
            <a:pPr algn="just">
              <a:buFontTx/>
              <a:buChar char="-"/>
            </a:pPr>
            <a:r>
              <a:rPr lang="es-ES"/>
              <a:t>Dentro del área habrá un equipo con competencias, exclusivas y no excluyentes, en violencia de género.</a:t>
            </a:r>
          </a:p>
          <a:p>
            <a:pPr marL="0" indent="0">
              <a:buNone/>
            </a:pPr>
            <a:endParaRPr lang="es-ES"/>
          </a:p>
          <a:p>
            <a:pPr>
              <a:buFontTx/>
              <a:buChar char="-"/>
            </a:pPr>
            <a:r>
              <a:rPr lang="es-ES"/>
              <a:t>Se mantiene el servicio común general</a:t>
            </a:r>
          </a:p>
          <a:p>
            <a:pPr>
              <a:buFontTx/>
              <a:buChar char="-"/>
            </a:pPr>
            <a:endParaRPr lang="es-ES"/>
          </a:p>
          <a:p>
            <a:pPr>
              <a:buFontTx/>
              <a:buChar char="-"/>
            </a:pPr>
            <a:endParaRPr lang="es-ES"/>
          </a:p>
          <a:p>
            <a:pPr marL="0" indent="0">
              <a:buNone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5409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71475DB-3D7D-FAA0-8C9A-BDE5A2AF7EA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04550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/>
          </a:p>
          <a:p>
            <a:pPr algn="just">
              <a:buFontTx/>
              <a:buChar char="-"/>
            </a:pPr>
            <a:r>
              <a:rPr lang="es-ES"/>
              <a:t>Todo el personal que está en el servicio común general se mantiene con las mismas funciones y destino.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s-ES"/>
          </a:p>
          <a:p>
            <a:pPr algn="just">
              <a:buFontTx/>
              <a:buChar char="-"/>
            </a:pPr>
            <a:r>
              <a:rPr lang="es-ES"/>
              <a:t>El personal que está en las upad se integran en el servicio común de tramitación, con las mismas funciones.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s-ES"/>
          </a:p>
          <a:p>
            <a:pPr algn="just">
              <a:buFontTx/>
              <a:buChar char="-"/>
            </a:pPr>
            <a:r>
              <a:rPr lang="es-ES"/>
              <a:t>El personal que ahora estaba destinado en el juzgado con competencias en violencia de género, sigue asumiendo estas funciones. Los demás no.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s-ES"/>
          </a:p>
          <a:p>
            <a:pPr algn="just">
              <a:buFontTx/>
              <a:buChar char="-"/>
            </a:pPr>
            <a:r>
              <a:rPr lang="es-ES"/>
              <a:t>Se garantizan los complementos específicos de guardias y Violencia de género.</a:t>
            </a:r>
          </a:p>
          <a:p>
            <a:pPr>
              <a:buFontTx/>
              <a:buChar char="-"/>
            </a:pPr>
            <a:endParaRPr lang="es-ES"/>
          </a:p>
          <a:p>
            <a:pPr>
              <a:buFontTx/>
              <a:buChar char="-"/>
            </a:pPr>
            <a:endParaRPr lang="es-ES"/>
          </a:p>
          <a:p>
            <a:pPr marL="0" indent="0">
              <a:buFont typeface="Arial" panose="020B0604020202020204" pitchFamily="34" charset="0"/>
              <a:buNone/>
            </a:pPr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09EECDD7-2FC7-74FD-5F25-93B9C829226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48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2204F-D990-B773-A64F-01D273866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ECC6803-5AE5-89BC-B74C-3CC6A721F4EF}"/>
              </a:ext>
            </a:extLst>
          </p:cNvPr>
          <p:cNvSpPr txBox="1"/>
          <p:nvPr/>
        </p:nvSpPr>
        <p:spPr>
          <a:xfrm>
            <a:off x="3464641" y="483314"/>
            <a:ext cx="57481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Tribunales de instancia sección única civil y penal. </a:t>
            </a:r>
            <a:r>
              <a:rPr kumimoji="0" lang="es-ES" sz="1800" b="1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AZPEITIA</a:t>
            </a: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21</a:t>
            </a:r>
            <a:r>
              <a:rPr kumimoji="0" lang="es-ES" sz="16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funcionarios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978CDFE-CA4B-F52B-7505-E14724D1D774}"/>
              </a:ext>
            </a:extLst>
          </p:cNvPr>
          <p:cNvSpPr/>
          <p:nvPr/>
        </p:nvSpPr>
        <p:spPr>
          <a:xfrm>
            <a:off x="5131205" y="1353325"/>
            <a:ext cx="2346639" cy="589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OFICINA JUDICIAL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6D3500D-1A1E-359A-A56C-78401BE3831E}"/>
              </a:ext>
            </a:extLst>
          </p:cNvPr>
          <p:cNvSpPr/>
          <p:nvPr/>
        </p:nvSpPr>
        <p:spPr>
          <a:xfrm>
            <a:off x="8044435" y="3246033"/>
            <a:ext cx="3052093" cy="10072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GENERAL: 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gestores + 2 tramitadores + 3 auxilios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7429FD8-0C2C-34D6-6BE2-158709A03A4E}"/>
              </a:ext>
            </a:extLst>
          </p:cNvPr>
          <p:cNvSpPr/>
          <p:nvPr/>
        </p:nvSpPr>
        <p:spPr>
          <a:xfrm>
            <a:off x="1341281" y="3246034"/>
            <a:ext cx="4670322" cy="9733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COMUN DE TRAMITACIÓN: 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9B5EB0A-FFA2-E65C-1522-46A0529DF08F}"/>
              </a:ext>
            </a:extLst>
          </p:cNvPr>
          <p:cNvSpPr/>
          <p:nvPr/>
        </p:nvSpPr>
        <p:spPr>
          <a:xfrm>
            <a:off x="1533010" y="4924572"/>
            <a:ext cx="4286864" cy="17220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Área única civil y penal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 gestores + 10 tramitadores)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A005356-CC36-487E-5DFB-17827F0085CC}"/>
              </a:ext>
            </a:extLst>
          </p:cNvPr>
          <p:cNvCxnSpPr>
            <a:cxnSpLocks/>
          </p:cNvCxnSpPr>
          <p:nvPr/>
        </p:nvCxnSpPr>
        <p:spPr>
          <a:xfrm flipH="1">
            <a:off x="3726426" y="1956619"/>
            <a:ext cx="2285177" cy="1160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5E36C07-05EF-079D-71E9-F23F77973544}"/>
              </a:ext>
            </a:extLst>
          </p:cNvPr>
          <p:cNvCxnSpPr>
            <a:cxnSpLocks/>
          </p:cNvCxnSpPr>
          <p:nvPr/>
        </p:nvCxnSpPr>
        <p:spPr>
          <a:xfrm>
            <a:off x="6597445" y="1956619"/>
            <a:ext cx="1966452" cy="1002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A209B13-8C4D-69E5-EB3B-B5981870DF17}"/>
              </a:ext>
            </a:extLst>
          </p:cNvPr>
          <p:cNvSpPr/>
          <p:nvPr/>
        </p:nvSpPr>
        <p:spPr>
          <a:xfrm>
            <a:off x="4305706" y="5217808"/>
            <a:ext cx="1376517" cy="1351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 VIO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Exclusivo/no excluyente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gestores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tramitadores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890B634F-B869-CEEC-4DAD-47EFCDF77258}"/>
              </a:ext>
            </a:extLst>
          </p:cNvPr>
          <p:cNvCxnSpPr/>
          <p:nvPr/>
        </p:nvCxnSpPr>
        <p:spPr>
          <a:xfrm>
            <a:off x="3726426" y="4253316"/>
            <a:ext cx="0" cy="495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9DF64610-F70C-1999-C6C6-84ECA99537C3}"/>
              </a:ext>
            </a:extLst>
          </p:cNvPr>
          <p:cNvSpPr/>
          <p:nvPr/>
        </p:nvSpPr>
        <p:spPr>
          <a:xfrm>
            <a:off x="7364362" y="4975123"/>
            <a:ext cx="2979174" cy="11700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tramitadores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836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3D62549-FBC9-5E70-1222-A27ED712336D}"/>
              </a:ext>
            </a:extLst>
          </p:cNvPr>
          <p:cNvSpPr txBox="1"/>
          <p:nvPr/>
        </p:nvSpPr>
        <p:spPr>
          <a:xfrm>
            <a:off x="3730112" y="650462"/>
            <a:ext cx="57481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Tribunales de instancia sección única civil y penal. </a:t>
            </a:r>
            <a:r>
              <a:rPr kumimoji="0" lang="es-ES" sz="1800" b="1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Tolosa</a:t>
            </a: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s-ES" sz="14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 Funcionarios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ACA683A-CD00-0141-1C4D-690B4DD0DEB4}"/>
              </a:ext>
            </a:extLst>
          </p:cNvPr>
          <p:cNvSpPr/>
          <p:nvPr/>
        </p:nvSpPr>
        <p:spPr>
          <a:xfrm>
            <a:off x="5430884" y="1706969"/>
            <a:ext cx="2346639" cy="589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OFICINA JUDICIAL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909D6AF-C8D1-B43C-AC37-DEAB6EA52BFE}"/>
              </a:ext>
            </a:extLst>
          </p:cNvPr>
          <p:cNvSpPr/>
          <p:nvPr/>
        </p:nvSpPr>
        <p:spPr>
          <a:xfrm>
            <a:off x="1533010" y="3244850"/>
            <a:ext cx="4429431" cy="97339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COMUN DE TRAMITACIÓN: 27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ED8A843-5A10-2366-6186-8009BC6566D2}"/>
              </a:ext>
            </a:extLst>
          </p:cNvPr>
          <p:cNvSpPr/>
          <p:nvPr/>
        </p:nvSpPr>
        <p:spPr>
          <a:xfrm>
            <a:off x="8044435" y="3246033"/>
            <a:ext cx="3052093" cy="100728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GENERAL:10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gestor + 2 tramitadores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auxilios)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449D250-3DED-3C91-6C6D-88B0602A67FF}"/>
              </a:ext>
            </a:extLst>
          </p:cNvPr>
          <p:cNvSpPr/>
          <p:nvPr/>
        </p:nvSpPr>
        <p:spPr>
          <a:xfrm>
            <a:off x="1533010" y="4924572"/>
            <a:ext cx="4286864" cy="17220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Área única civil y pena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(16 tramitadores + 11 gestores)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158109B-9675-2839-867A-E8D85F3D977A}"/>
              </a:ext>
            </a:extLst>
          </p:cNvPr>
          <p:cNvSpPr/>
          <p:nvPr/>
        </p:nvSpPr>
        <p:spPr>
          <a:xfrm>
            <a:off x="4305706" y="5217808"/>
            <a:ext cx="1376517" cy="1351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 VIO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Exclusivo/no excluyente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2gestores+2 tramitadores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1B7B6419-6E80-0876-3B52-A54C3CC0AC94}"/>
              </a:ext>
            </a:extLst>
          </p:cNvPr>
          <p:cNvCxnSpPr/>
          <p:nvPr/>
        </p:nvCxnSpPr>
        <p:spPr>
          <a:xfrm>
            <a:off x="3676442" y="4291257"/>
            <a:ext cx="0" cy="41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59895DF2-E4FD-BBAD-F184-3C948CE51935}"/>
              </a:ext>
            </a:extLst>
          </p:cNvPr>
          <p:cNvCxnSpPr>
            <a:stCxn id="3" idx="2"/>
          </p:cNvCxnSpPr>
          <p:nvPr/>
        </p:nvCxnSpPr>
        <p:spPr>
          <a:xfrm flipH="1">
            <a:off x="4305706" y="2296904"/>
            <a:ext cx="2298498" cy="731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70BFEE9-FAF0-F18C-A160-C14A01ACA002}"/>
              </a:ext>
            </a:extLst>
          </p:cNvPr>
          <p:cNvCxnSpPr>
            <a:cxnSpLocks/>
          </p:cNvCxnSpPr>
          <p:nvPr/>
        </p:nvCxnSpPr>
        <p:spPr>
          <a:xfrm>
            <a:off x="6818050" y="2296904"/>
            <a:ext cx="2384944" cy="708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BECD229C-A541-05D0-7514-4E2C98FDEB58}"/>
              </a:ext>
            </a:extLst>
          </p:cNvPr>
          <p:cNvSpPr/>
          <p:nvPr/>
        </p:nvSpPr>
        <p:spPr>
          <a:xfrm>
            <a:off x="7364362" y="4975123"/>
            <a:ext cx="2979174" cy="11700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RC 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tramitador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gestor</a:t>
            </a:r>
          </a:p>
        </p:txBody>
      </p:sp>
    </p:spTree>
    <p:extLst>
      <p:ext uri="{BB962C8B-B14F-4D97-AF65-F5344CB8AC3E}">
        <p14:creationId xmlns:p14="http://schemas.microsoft.com/office/powerpoint/2010/main" val="234551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1A379-E3B3-F9A4-07F4-0170306BE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187" y="126436"/>
            <a:ext cx="10515600" cy="928227"/>
          </a:xfrm>
        </p:spPr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OFICINA JUDICIAL ley 1/2025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787B28-331D-53BC-731A-F3F03D3BD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999"/>
            <a:ext cx="10515600" cy="5155278"/>
          </a:xfrm>
        </p:spPr>
        <p:txBody>
          <a:bodyPr>
            <a:normAutofit lnSpcReduction="10000"/>
          </a:bodyPr>
          <a:lstStyle/>
          <a:p>
            <a:pPr algn="just"/>
            <a:endParaRPr lang="es-ES" dirty="0"/>
          </a:p>
          <a:p>
            <a:pPr algn="just"/>
            <a:r>
              <a:rPr lang="es-ES" dirty="0">
                <a:solidFill>
                  <a:srgbClr val="FF0000"/>
                </a:solidFill>
              </a:rPr>
              <a:t>Organización colegiada de los juzgados </a:t>
            </a:r>
            <a:r>
              <a:rPr lang="es-ES" dirty="0"/>
              <a:t>se corresponde organización colegiada del personal de la administración de justicia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Todas las funciones del  personal de la administración de justicia se desarrollan a través de </a:t>
            </a:r>
            <a:r>
              <a:rPr lang="es-ES" cap="all" dirty="0">
                <a:solidFill>
                  <a:srgbClr val="FF0000"/>
                </a:solidFill>
              </a:rPr>
              <a:t>servicios comunes</a:t>
            </a:r>
            <a:r>
              <a:rPr lang="es-ES" dirty="0">
                <a:solidFill>
                  <a:srgbClr val="FF0000"/>
                </a:solidFill>
              </a:rPr>
              <a:t>.</a:t>
            </a:r>
          </a:p>
          <a:p>
            <a:pPr algn="just"/>
            <a:endParaRPr lang="es-ES" dirty="0">
              <a:solidFill>
                <a:srgbClr val="FF0000"/>
              </a:solidFill>
            </a:endParaRPr>
          </a:p>
          <a:p>
            <a:pPr algn="just"/>
            <a:r>
              <a:rPr lang="es-ES" dirty="0"/>
              <a:t>El registro civil queda como una unidad que no forma parte de la oficina judicial pero está integrada en la administración de justicia.</a:t>
            </a:r>
          </a:p>
          <a:p>
            <a:pPr marL="0" indent="0">
              <a:buNone/>
            </a:pPr>
            <a:r>
              <a:rPr lang="es-ES" dirty="0"/>
              <a:t>	</a:t>
            </a:r>
            <a:endParaRPr lang="es-ES" sz="1700" dirty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0716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62A4A-FB8D-979D-45EB-2C35FE838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262695D-06F5-4B89-E1C2-B400B8EBF7EC}"/>
              </a:ext>
            </a:extLst>
          </p:cNvPr>
          <p:cNvSpPr txBox="1"/>
          <p:nvPr/>
        </p:nvSpPr>
        <p:spPr>
          <a:xfrm>
            <a:off x="3730112" y="650462"/>
            <a:ext cx="57481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Tribunales de instancia sección única civil y penal. </a:t>
            </a:r>
            <a:r>
              <a:rPr kumimoji="0" lang="es-ES" sz="1800" b="1" i="0" u="none" strike="noStrike" kern="1200" cap="all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bergara</a:t>
            </a: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s-ES" sz="14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31 Funcionarios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1DADCDA-1056-ADD2-2B53-C98E45E15A66}"/>
              </a:ext>
            </a:extLst>
          </p:cNvPr>
          <p:cNvSpPr/>
          <p:nvPr/>
        </p:nvSpPr>
        <p:spPr>
          <a:xfrm>
            <a:off x="5430884" y="1706969"/>
            <a:ext cx="2346639" cy="589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OFICINA JUDICIAL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2FB5C30-0F2B-41ED-B70B-F5B243B51700}"/>
              </a:ext>
            </a:extLst>
          </p:cNvPr>
          <p:cNvSpPr/>
          <p:nvPr/>
        </p:nvSpPr>
        <p:spPr>
          <a:xfrm>
            <a:off x="1533010" y="3244850"/>
            <a:ext cx="4429431" cy="97339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COMUN DE TRAMITACIÓN: 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727B390-ABD8-459F-61AB-EC5410B96F64}"/>
              </a:ext>
            </a:extLst>
          </p:cNvPr>
          <p:cNvSpPr/>
          <p:nvPr/>
        </p:nvSpPr>
        <p:spPr>
          <a:xfrm>
            <a:off x="8044435" y="3246033"/>
            <a:ext cx="3052093" cy="100728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GENERAL: 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gestor + 1 tramitadores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auxilios)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D85CAC0-154C-93B9-2950-6825B1BACC73}"/>
              </a:ext>
            </a:extLst>
          </p:cNvPr>
          <p:cNvSpPr/>
          <p:nvPr/>
        </p:nvSpPr>
        <p:spPr>
          <a:xfrm>
            <a:off x="1533010" y="4924572"/>
            <a:ext cx="4286864" cy="17220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Área única civil y pena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( 12 tramitadores + 11 gestores)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A3427AF-1B67-0F6D-5E87-CD5882A47DDD}"/>
              </a:ext>
            </a:extLst>
          </p:cNvPr>
          <p:cNvSpPr/>
          <p:nvPr/>
        </p:nvSpPr>
        <p:spPr>
          <a:xfrm>
            <a:off x="4305706" y="5217808"/>
            <a:ext cx="1376517" cy="1351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 VIO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Exclusivo/no excluyente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gestores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tramitadores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19A08493-299B-9733-C194-D4692BCA66C7}"/>
              </a:ext>
            </a:extLst>
          </p:cNvPr>
          <p:cNvCxnSpPr/>
          <p:nvPr/>
        </p:nvCxnSpPr>
        <p:spPr>
          <a:xfrm>
            <a:off x="3676442" y="4291257"/>
            <a:ext cx="0" cy="41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4E45EDB-2891-593C-C51C-8AD8BA0A0588}"/>
              </a:ext>
            </a:extLst>
          </p:cNvPr>
          <p:cNvCxnSpPr>
            <a:stCxn id="3" idx="2"/>
          </p:cNvCxnSpPr>
          <p:nvPr/>
        </p:nvCxnSpPr>
        <p:spPr>
          <a:xfrm flipH="1">
            <a:off x="4305706" y="2296904"/>
            <a:ext cx="2298498" cy="731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A8761E6-7E19-E864-99B7-7DD910D76633}"/>
              </a:ext>
            </a:extLst>
          </p:cNvPr>
          <p:cNvCxnSpPr>
            <a:cxnSpLocks/>
          </p:cNvCxnSpPr>
          <p:nvPr/>
        </p:nvCxnSpPr>
        <p:spPr>
          <a:xfrm>
            <a:off x="6737684" y="2296904"/>
            <a:ext cx="2465310" cy="705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FF509318-9E17-E79B-99D1-510D0D373A3A}"/>
              </a:ext>
            </a:extLst>
          </p:cNvPr>
          <p:cNvSpPr/>
          <p:nvPr/>
        </p:nvSpPr>
        <p:spPr>
          <a:xfrm>
            <a:off x="7364362" y="4975123"/>
            <a:ext cx="2979174" cy="11700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tramitador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gestor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s-ES" sz="1800" b="0" i="0" u="none" strike="noStrike" kern="1200" cap="none" spc="0" normalizeH="0" baseline="0" noProof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0943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C2930-B0AD-C4F7-FDDC-0346600FB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21EC678-E00B-5827-7B94-D819728887C6}"/>
              </a:ext>
            </a:extLst>
          </p:cNvPr>
          <p:cNvSpPr txBox="1"/>
          <p:nvPr/>
        </p:nvSpPr>
        <p:spPr>
          <a:xfrm>
            <a:off x="3730112" y="650462"/>
            <a:ext cx="57481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Tribunales de instancia sección única civil y penal. </a:t>
            </a:r>
            <a:r>
              <a:rPr kumimoji="0" lang="es-ES" sz="1800" b="1" i="0" u="none" strike="noStrike" kern="1200" cap="all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irún</a:t>
            </a:r>
            <a:r>
              <a:rPr kumimoji="0" lang="es-ES" sz="18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s-ES" sz="1400" b="0" i="0" u="none" strike="noStrike" kern="1200" cap="all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47 Funcionarios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00200AF-6DE2-66F7-9076-95DF00FFEFD2}"/>
              </a:ext>
            </a:extLst>
          </p:cNvPr>
          <p:cNvSpPr/>
          <p:nvPr/>
        </p:nvSpPr>
        <p:spPr>
          <a:xfrm>
            <a:off x="5430884" y="1706969"/>
            <a:ext cx="2346639" cy="589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OFICINA JUDICIAL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102B48A-7093-8C16-028B-D55B766DDF1C}"/>
              </a:ext>
            </a:extLst>
          </p:cNvPr>
          <p:cNvSpPr/>
          <p:nvPr/>
        </p:nvSpPr>
        <p:spPr>
          <a:xfrm>
            <a:off x="1533010" y="3244850"/>
            <a:ext cx="4429431" cy="97339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COMUN DE TRAMITACIÓN: 34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0BB07E7-F49F-EF67-63C8-87AA74D3DE76}"/>
              </a:ext>
            </a:extLst>
          </p:cNvPr>
          <p:cNvSpPr/>
          <p:nvPr/>
        </p:nvSpPr>
        <p:spPr>
          <a:xfrm>
            <a:off x="8044435" y="3246033"/>
            <a:ext cx="3052093" cy="100728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 GENERAL: 13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(2</a:t>
            </a: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gestor + 2 tramitadores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 auxilios)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B75C75C-2B1B-A619-93C7-C8A9BF24D4ED}"/>
              </a:ext>
            </a:extLst>
          </p:cNvPr>
          <p:cNvSpPr/>
          <p:nvPr/>
        </p:nvSpPr>
        <p:spPr>
          <a:xfrm>
            <a:off x="1533010" y="4924572"/>
            <a:ext cx="4286864" cy="17220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Área única civil y pena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(20 tramitadores + 14 gestores)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E268E3C-DEDE-A736-F0FF-D4922BCAFF2A}"/>
              </a:ext>
            </a:extLst>
          </p:cNvPr>
          <p:cNvSpPr/>
          <p:nvPr/>
        </p:nvSpPr>
        <p:spPr>
          <a:xfrm>
            <a:off x="4305706" y="5217808"/>
            <a:ext cx="1376517" cy="1351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 VIO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Exclusivo/no excluyente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gestores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tramitadores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1369DD1-2263-8352-4252-A0D0E1F84470}"/>
              </a:ext>
            </a:extLst>
          </p:cNvPr>
          <p:cNvCxnSpPr/>
          <p:nvPr/>
        </p:nvCxnSpPr>
        <p:spPr>
          <a:xfrm>
            <a:off x="3676442" y="4291257"/>
            <a:ext cx="0" cy="41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3BF1649-9135-6FD0-5FFD-3018EDBADC7E}"/>
              </a:ext>
            </a:extLst>
          </p:cNvPr>
          <p:cNvCxnSpPr>
            <a:stCxn id="3" idx="2"/>
          </p:cNvCxnSpPr>
          <p:nvPr/>
        </p:nvCxnSpPr>
        <p:spPr>
          <a:xfrm flipH="1">
            <a:off x="4305706" y="2296904"/>
            <a:ext cx="2298498" cy="731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89169261-A6D9-DCA1-6BD8-688F828BF0EC}"/>
              </a:ext>
            </a:extLst>
          </p:cNvPr>
          <p:cNvCxnSpPr>
            <a:cxnSpLocks/>
          </p:cNvCxnSpPr>
          <p:nvPr/>
        </p:nvCxnSpPr>
        <p:spPr>
          <a:xfrm>
            <a:off x="6737684" y="2296904"/>
            <a:ext cx="2465310" cy="705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006AD84E-557A-1B18-6EC9-B43A4FD506EA}"/>
              </a:ext>
            </a:extLst>
          </p:cNvPr>
          <p:cNvSpPr/>
          <p:nvPr/>
        </p:nvSpPr>
        <p:spPr>
          <a:xfrm>
            <a:off x="7364362" y="4975123"/>
            <a:ext cx="2979174" cy="11700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tramitadores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gestor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339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F60C3-EC75-C9CE-C6CD-DAD84C10A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4AA2C-CA0E-7F7F-5B2B-36D60BD2D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021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Oficina judicial en Tribunal de Instancia con varias secciones. Donostia y </a:t>
            </a:r>
            <a:r>
              <a:rPr lang="es-ES" b="1" dirty="0" err="1">
                <a:solidFill>
                  <a:srgbClr val="FF0000"/>
                </a:solidFill>
              </a:rPr>
              <a:t>Eibar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EF219-05DF-EF29-D06C-AA5D47CAF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939"/>
            <a:ext cx="10515600" cy="4888936"/>
          </a:xfrm>
        </p:spPr>
        <p:txBody>
          <a:bodyPr/>
          <a:lstStyle/>
          <a:p>
            <a:pPr algn="just"/>
            <a:r>
              <a:rPr lang="es-ES" dirty="0"/>
              <a:t>Un Servicio Común General </a:t>
            </a:r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/>
              <a:t>Un Servicio Común de Tramitación con:</a:t>
            </a:r>
          </a:p>
          <a:p>
            <a:pPr marL="0" indent="0" algn="just">
              <a:buNone/>
            </a:pPr>
            <a:endParaRPr lang="es-ES" dirty="0"/>
          </a:p>
          <a:p>
            <a:pPr lvl="1" algn="just"/>
            <a:r>
              <a:rPr lang="es-ES" dirty="0"/>
              <a:t>Tantas áreas como secciones haya en el Tribunal de Instancia</a:t>
            </a:r>
          </a:p>
          <a:p>
            <a:pPr marL="0" indent="0" algn="just">
              <a:buNone/>
            </a:pPr>
            <a:endParaRPr lang="es-ES" dirty="0"/>
          </a:p>
          <a:p>
            <a:pPr lvl="1" algn="just"/>
            <a:r>
              <a:rPr lang="es-ES" dirty="0"/>
              <a:t>Equipos cuando las secciones estén integradas por 10 o más plazas judiciales.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8569089-C8CD-5393-62E4-43CBF0910B6A}"/>
              </a:ext>
            </a:extLst>
          </p:cNvPr>
          <p:cNvSpPr txBox="1">
            <a:spLocks/>
          </p:cNvSpPr>
          <p:nvPr/>
        </p:nvSpPr>
        <p:spPr>
          <a:xfrm>
            <a:off x="1612490" y="2042319"/>
            <a:ext cx="9144000" cy="2323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8536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6182070-0E78-9784-1142-16D6B8079485}"/>
              </a:ext>
            </a:extLst>
          </p:cNvPr>
          <p:cNvSpPr txBox="1"/>
          <p:nvPr/>
        </p:nvSpPr>
        <p:spPr>
          <a:xfrm>
            <a:off x="943897" y="279381"/>
            <a:ext cx="9646884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2000" b="1" cap="all" dirty="0"/>
          </a:p>
          <a:p>
            <a:pPr algn="ctr"/>
            <a:r>
              <a:rPr lang="es-ES" sz="3200" dirty="0"/>
              <a:t>OFICINA JUDICIAL TRIBUNAL DE INSTANCIA DE Donostia San </a:t>
            </a:r>
            <a:r>
              <a:rPr lang="es-ES" sz="3200" dirty="0" err="1"/>
              <a:t>Sebastian</a:t>
            </a:r>
            <a:endParaRPr lang="es-ES" sz="3200" dirty="0"/>
          </a:p>
          <a:p>
            <a:pPr algn="ctr"/>
            <a:endParaRPr lang="es-ES" b="1" cap="al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B5C2453-B26F-AF79-1194-B6FEB0C15F07}"/>
              </a:ext>
            </a:extLst>
          </p:cNvPr>
          <p:cNvSpPr/>
          <p:nvPr/>
        </p:nvSpPr>
        <p:spPr>
          <a:xfrm>
            <a:off x="4158315" y="1677537"/>
            <a:ext cx="3667227" cy="97339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SERVICIO COMUN DE TRAMITACIÓN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239CA26-B822-245E-4574-6BBCB5BD75D6}"/>
              </a:ext>
            </a:extLst>
          </p:cNvPr>
          <p:cNvSpPr/>
          <p:nvPr/>
        </p:nvSpPr>
        <p:spPr>
          <a:xfrm>
            <a:off x="8071786" y="5398264"/>
            <a:ext cx="2041830" cy="123273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 Infancia, familia y discapacidad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5F06174-9331-7D2B-FADD-FB1B5E447856}"/>
              </a:ext>
            </a:extLst>
          </p:cNvPr>
          <p:cNvSpPr/>
          <p:nvPr/>
        </p:nvSpPr>
        <p:spPr>
          <a:xfrm>
            <a:off x="1261687" y="5141624"/>
            <a:ext cx="1370369" cy="12032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penal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1FB355F-D1CA-A258-8D71-A76E78B5B164}"/>
              </a:ext>
            </a:extLst>
          </p:cNvPr>
          <p:cNvSpPr/>
          <p:nvPr/>
        </p:nvSpPr>
        <p:spPr>
          <a:xfrm>
            <a:off x="6103292" y="5690544"/>
            <a:ext cx="1722250" cy="107619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 instrucción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9D4EABD1-9C7C-E7D9-2840-E73C3205F193}"/>
              </a:ext>
            </a:extLst>
          </p:cNvPr>
          <p:cNvSpPr/>
          <p:nvPr/>
        </p:nvSpPr>
        <p:spPr>
          <a:xfrm>
            <a:off x="9060382" y="4165528"/>
            <a:ext cx="1530399" cy="123273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 violencia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7480A50E-BDFF-C88C-EA05-AE11272520C9}"/>
              </a:ext>
            </a:extLst>
          </p:cNvPr>
          <p:cNvSpPr/>
          <p:nvPr/>
        </p:nvSpPr>
        <p:spPr>
          <a:xfrm>
            <a:off x="2833716" y="5519039"/>
            <a:ext cx="1263444" cy="12032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 civil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F7C67CBD-A38B-2782-ED3C-2610C84E0FBA}"/>
              </a:ext>
            </a:extLst>
          </p:cNvPr>
          <p:cNvCxnSpPr>
            <a:cxnSpLocks/>
            <a:stCxn id="4" idx="2"/>
            <a:endCxn id="49" idx="7"/>
          </p:cNvCxnSpPr>
          <p:nvPr/>
        </p:nvCxnSpPr>
        <p:spPr>
          <a:xfrm flipH="1">
            <a:off x="3912133" y="2650931"/>
            <a:ext cx="2079796" cy="3044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13667C96-AF43-8CBE-5C97-2B8B65E96523}"/>
              </a:ext>
            </a:extLst>
          </p:cNvPr>
          <p:cNvCxnSpPr>
            <a:cxnSpLocks/>
            <a:stCxn id="4" idx="2"/>
            <a:endCxn id="11" idx="0"/>
          </p:cNvCxnSpPr>
          <p:nvPr/>
        </p:nvCxnSpPr>
        <p:spPr>
          <a:xfrm>
            <a:off x="5991929" y="2650931"/>
            <a:ext cx="972488" cy="3039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B40690C-8369-9069-DA0C-4835B12AA7A4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>
            <a:off x="5991929" y="2650931"/>
            <a:ext cx="2378876" cy="2927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5872F2A4-CD9B-9F14-5CD6-55BE06F468F6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>
            <a:off x="5991929" y="2650931"/>
            <a:ext cx="3292575" cy="1695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e 32">
            <a:extLst>
              <a:ext uri="{FF2B5EF4-FFF2-40B4-BE49-F238E27FC236}">
                <a16:creationId xmlns:a16="http://schemas.microsoft.com/office/drawing/2014/main" id="{A8F62C18-0B6F-9CD4-0748-99999BABE6D8}"/>
              </a:ext>
            </a:extLst>
          </p:cNvPr>
          <p:cNvSpPr/>
          <p:nvPr/>
        </p:nvSpPr>
        <p:spPr>
          <a:xfrm>
            <a:off x="374842" y="4062337"/>
            <a:ext cx="1370369" cy="12032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Cont. </a:t>
            </a:r>
            <a:r>
              <a:rPr lang="es-ES" dirty="0" err="1">
                <a:solidFill>
                  <a:schemeClr val="tx1"/>
                </a:solidFill>
              </a:rPr>
              <a:t>Admtvo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3C4ECFD4-1562-236A-8CA8-E2316C3019F0}"/>
              </a:ext>
            </a:extLst>
          </p:cNvPr>
          <p:cNvSpPr/>
          <p:nvPr/>
        </p:nvSpPr>
        <p:spPr>
          <a:xfrm>
            <a:off x="9555084" y="2735306"/>
            <a:ext cx="1370369" cy="12032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social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682EE5E4-AF8D-A82C-8384-C4C4CA53AA98}"/>
              </a:ext>
            </a:extLst>
          </p:cNvPr>
          <p:cNvCxnSpPr>
            <a:cxnSpLocks/>
            <a:stCxn id="4" idx="2"/>
            <a:endCxn id="35" idx="2"/>
          </p:cNvCxnSpPr>
          <p:nvPr/>
        </p:nvCxnSpPr>
        <p:spPr>
          <a:xfrm>
            <a:off x="5991929" y="2650931"/>
            <a:ext cx="3563155" cy="685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9F4190A0-35C5-141E-6E12-3B4B6233281D}"/>
              </a:ext>
            </a:extLst>
          </p:cNvPr>
          <p:cNvSpPr/>
          <p:nvPr/>
        </p:nvSpPr>
        <p:spPr>
          <a:xfrm>
            <a:off x="4379137" y="5612861"/>
            <a:ext cx="1470619" cy="12032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Menores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289202C-15A2-5237-1B71-C9637F7A666D}"/>
              </a:ext>
            </a:extLst>
          </p:cNvPr>
          <p:cNvSpPr/>
          <p:nvPr/>
        </p:nvSpPr>
        <p:spPr>
          <a:xfrm>
            <a:off x="790552" y="2693658"/>
            <a:ext cx="1578907" cy="12032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Área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Mercantil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BDF93B41-8D68-EDD0-9A8E-A980548133A2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025294" y="2650931"/>
            <a:ext cx="3966635" cy="617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29AF711-8CE1-95FF-4D14-459E9341DD2C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5948400" y="2650931"/>
            <a:ext cx="43529" cy="227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9D077560-9DA8-71B0-4B23-70CD200A2365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601219" y="2650931"/>
            <a:ext cx="4390710" cy="1902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70D92D86-83D0-2DB3-C84D-9447F3C596A8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369459" y="2650931"/>
            <a:ext cx="3622470" cy="2553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72E0C261-67A6-4C68-C851-58BD4541510D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5114447" y="2731406"/>
            <a:ext cx="854538" cy="2881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096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23D373C-C50F-C152-B053-C6DEACBC0FC1}"/>
              </a:ext>
            </a:extLst>
          </p:cNvPr>
          <p:cNvSpPr/>
          <p:nvPr/>
        </p:nvSpPr>
        <p:spPr>
          <a:xfrm>
            <a:off x="3598606" y="975617"/>
            <a:ext cx="4788310" cy="100932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SEVICIO COMUN GENERAL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C0DAD829-E3E1-8E78-DEEF-03FD19026F3D}"/>
              </a:ext>
            </a:extLst>
          </p:cNvPr>
          <p:cNvSpPr/>
          <p:nvPr/>
        </p:nvSpPr>
        <p:spPr>
          <a:xfrm>
            <a:off x="5054957" y="4558259"/>
            <a:ext cx="1875608" cy="1009329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Área registro y reparto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EC4412E1-105D-1B67-555F-D501262D0128}"/>
              </a:ext>
            </a:extLst>
          </p:cNvPr>
          <p:cNvSpPr/>
          <p:nvPr/>
        </p:nvSpPr>
        <p:spPr>
          <a:xfrm>
            <a:off x="7816646" y="3279657"/>
            <a:ext cx="1685022" cy="100933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Área Servicios generales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77EA1C1-DBE2-E497-8F63-782122D79DBF}"/>
              </a:ext>
            </a:extLst>
          </p:cNvPr>
          <p:cNvSpPr/>
          <p:nvPr/>
        </p:nvSpPr>
        <p:spPr>
          <a:xfrm>
            <a:off x="2888253" y="3401118"/>
            <a:ext cx="1713241" cy="1009329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Área auxilio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F105F7E1-E848-1C7A-DB1F-80B844787DB8}"/>
              </a:ext>
            </a:extLst>
          </p:cNvPr>
          <p:cNvCxnSpPr>
            <a:cxnSpLocks/>
            <a:stCxn id="2" idx="2"/>
            <a:endCxn id="5" idx="7"/>
          </p:cNvCxnSpPr>
          <p:nvPr/>
        </p:nvCxnSpPr>
        <p:spPr>
          <a:xfrm flipH="1">
            <a:off x="4350596" y="1984945"/>
            <a:ext cx="1642165" cy="1563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BDFB9FE-ED95-E300-0BE9-3ABAB68525DC}"/>
              </a:ext>
            </a:extLst>
          </p:cNvPr>
          <p:cNvCxnSpPr>
            <a:stCxn id="2" idx="2"/>
          </p:cNvCxnSpPr>
          <p:nvPr/>
        </p:nvCxnSpPr>
        <p:spPr>
          <a:xfrm>
            <a:off x="5992761" y="1984945"/>
            <a:ext cx="0" cy="247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923A5A7-2397-651C-1C83-CD5BF7BC0574}"/>
              </a:ext>
            </a:extLst>
          </p:cNvPr>
          <p:cNvCxnSpPr/>
          <p:nvPr/>
        </p:nvCxnSpPr>
        <p:spPr>
          <a:xfrm>
            <a:off x="6096000" y="1984945"/>
            <a:ext cx="2051149" cy="1294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540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DA2DE-FCEF-5C97-6CA7-010C4A03B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DA08DFD-EA4E-489A-1E5F-0417C4C4C8DF}"/>
              </a:ext>
            </a:extLst>
          </p:cNvPr>
          <p:cNvSpPr txBox="1"/>
          <p:nvPr/>
        </p:nvSpPr>
        <p:spPr>
          <a:xfrm>
            <a:off x="2928135" y="295195"/>
            <a:ext cx="625696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cap="all" dirty="0"/>
              <a:t>Tribunal de instancia de Donostia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64839E4-90F7-23E6-E3C8-FFDE2258D08B}"/>
              </a:ext>
            </a:extLst>
          </p:cNvPr>
          <p:cNvSpPr/>
          <p:nvPr/>
        </p:nvSpPr>
        <p:spPr>
          <a:xfrm>
            <a:off x="6965509" y="959161"/>
            <a:ext cx="4593143" cy="66388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AREAS DEL SERVICIO COMUN DE TRAMITACIÓN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00547BEB-ACC0-850B-AC46-601CBF5A1F3B}"/>
              </a:ext>
            </a:extLst>
          </p:cNvPr>
          <p:cNvSpPr/>
          <p:nvPr/>
        </p:nvSpPr>
        <p:spPr>
          <a:xfrm>
            <a:off x="1486111" y="988398"/>
            <a:ext cx="4314757" cy="612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SECCIONES del Tribunal de Instancia </a:t>
            </a:r>
          </a:p>
        </p:txBody>
      </p:sp>
      <p:grpSp>
        <p:nvGrpSpPr>
          <p:cNvPr id="81" name="Grupo 80">
            <a:extLst>
              <a:ext uri="{FF2B5EF4-FFF2-40B4-BE49-F238E27FC236}">
                <a16:creationId xmlns:a16="http://schemas.microsoft.com/office/drawing/2014/main" id="{7421CADD-9AEF-6844-A776-F3A6D2C8C42B}"/>
              </a:ext>
            </a:extLst>
          </p:cNvPr>
          <p:cNvGrpSpPr/>
          <p:nvPr/>
        </p:nvGrpSpPr>
        <p:grpSpPr>
          <a:xfrm>
            <a:off x="2281673" y="1765115"/>
            <a:ext cx="8065640" cy="518205"/>
            <a:chOff x="3235101" y="2501353"/>
            <a:chExt cx="6634177" cy="565506"/>
          </a:xfrm>
        </p:grpSpPr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15F5F0B8-0DED-BB9E-86CC-57EC3919E27A}"/>
                </a:ext>
              </a:extLst>
            </p:cNvPr>
            <p:cNvSpPr/>
            <p:nvPr/>
          </p:nvSpPr>
          <p:spPr>
            <a:xfrm>
              <a:off x="3235101" y="2501353"/>
              <a:ext cx="2627833" cy="52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Civil</a:t>
              </a:r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74B9C5F9-8FF9-A7D3-3AE4-D0ED1B8C8653}"/>
                </a:ext>
              </a:extLst>
            </p:cNvPr>
            <p:cNvSpPr/>
            <p:nvPr/>
          </p:nvSpPr>
          <p:spPr>
            <a:xfrm>
              <a:off x="7374584" y="2508379"/>
              <a:ext cx="2494694" cy="54502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Civil</a:t>
              </a:r>
            </a:p>
          </p:txBody>
        </p:sp>
        <p:sp>
          <p:nvSpPr>
            <p:cNvPr id="70" name="Flecha: a la izquierda y derecha 69">
              <a:extLst>
                <a:ext uri="{FF2B5EF4-FFF2-40B4-BE49-F238E27FC236}">
                  <a16:creationId xmlns:a16="http://schemas.microsoft.com/office/drawing/2014/main" id="{3D8E0B60-28CA-D577-4129-BF396AC84593}"/>
                </a:ext>
              </a:extLst>
            </p:cNvPr>
            <p:cNvSpPr/>
            <p:nvPr/>
          </p:nvSpPr>
          <p:spPr>
            <a:xfrm>
              <a:off x="6275382" y="2582227"/>
              <a:ext cx="888074" cy="484632"/>
            </a:xfrm>
            <a:prstGeom prst="left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05BDE4A3-4A0D-51D5-6C04-2D5D53651B34}"/>
              </a:ext>
            </a:extLst>
          </p:cNvPr>
          <p:cNvGrpSpPr/>
          <p:nvPr/>
        </p:nvGrpSpPr>
        <p:grpSpPr>
          <a:xfrm>
            <a:off x="2218895" y="2405565"/>
            <a:ext cx="8128418" cy="534746"/>
            <a:chOff x="1988407" y="3343189"/>
            <a:chExt cx="8054885" cy="545443"/>
          </a:xfrm>
        </p:grpSpPr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59F0B8C7-80C0-F96A-F8B0-8052D227AA4E}"/>
                </a:ext>
              </a:extLst>
            </p:cNvPr>
            <p:cNvSpPr/>
            <p:nvPr/>
          </p:nvSpPr>
          <p:spPr>
            <a:xfrm>
              <a:off x="1988407" y="3343272"/>
              <a:ext cx="3215811" cy="5247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Familia, capacidad e infancia</a:t>
              </a:r>
            </a:p>
          </p:txBody>
        </p:sp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F1B6A6F0-D9BD-0043-593D-D4BF675C80D6}"/>
                </a:ext>
              </a:extLst>
            </p:cNvPr>
            <p:cNvSpPr/>
            <p:nvPr/>
          </p:nvSpPr>
          <p:spPr>
            <a:xfrm>
              <a:off x="7037753" y="3343189"/>
              <a:ext cx="3005539" cy="54502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Familia, capacidad e infancia</a:t>
              </a:r>
            </a:p>
          </p:txBody>
        </p:sp>
        <p:pic>
          <p:nvPicPr>
            <p:cNvPr id="73" name="Imagen 72">
              <a:extLst>
                <a:ext uri="{FF2B5EF4-FFF2-40B4-BE49-F238E27FC236}">
                  <a16:creationId xmlns:a16="http://schemas.microsoft.com/office/drawing/2014/main" id="{B66E33C4-8D6B-9FAB-FE1D-02FD4AC9B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51254" y="3370427"/>
              <a:ext cx="1027595" cy="518205"/>
            </a:xfrm>
            <a:prstGeom prst="rect">
              <a:avLst/>
            </a:prstGeom>
          </p:spPr>
        </p:pic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452249CF-83E0-DCAF-C344-67010192937F}"/>
              </a:ext>
            </a:extLst>
          </p:cNvPr>
          <p:cNvGrpSpPr/>
          <p:nvPr/>
        </p:nvGrpSpPr>
        <p:grpSpPr>
          <a:xfrm>
            <a:off x="2221259" y="3018731"/>
            <a:ext cx="8155640" cy="565757"/>
            <a:chOff x="2024009" y="4198754"/>
            <a:chExt cx="8105488" cy="565757"/>
          </a:xfrm>
        </p:grpSpPr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7DE3D932-504E-8D8D-44CC-16B46F4E30B6}"/>
                </a:ext>
              </a:extLst>
            </p:cNvPr>
            <p:cNvSpPr/>
            <p:nvPr/>
          </p:nvSpPr>
          <p:spPr>
            <a:xfrm>
              <a:off x="2024009" y="4199213"/>
              <a:ext cx="3215810" cy="51820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Instrucción</a:t>
              </a:r>
            </a:p>
          </p:txBody>
        </p:sp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D9D45DFB-A7DA-F115-82BC-6D28AFE19115}"/>
                </a:ext>
              </a:extLst>
            </p:cNvPr>
            <p:cNvSpPr/>
            <p:nvPr/>
          </p:nvSpPr>
          <p:spPr>
            <a:xfrm>
              <a:off x="7115171" y="4198754"/>
              <a:ext cx="3014326" cy="49364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Instrucción</a:t>
              </a:r>
            </a:p>
          </p:txBody>
        </p:sp>
        <p:pic>
          <p:nvPicPr>
            <p:cNvPr id="74" name="Imagen 73">
              <a:extLst>
                <a:ext uri="{FF2B5EF4-FFF2-40B4-BE49-F238E27FC236}">
                  <a16:creationId xmlns:a16="http://schemas.microsoft.com/office/drawing/2014/main" id="{DFA7ED50-DEB2-89D6-031C-463EEF72F6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20294" y="4246306"/>
              <a:ext cx="1079694" cy="518205"/>
            </a:xfrm>
            <a:prstGeom prst="rect">
              <a:avLst/>
            </a:prstGeom>
          </p:spPr>
        </p:pic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984F7D68-F4B1-F689-2100-679DCB2ACEF0}"/>
              </a:ext>
            </a:extLst>
          </p:cNvPr>
          <p:cNvGrpSpPr/>
          <p:nvPr/>
        </p:nvGrpSpPr>
        <p:grpSpPr>
          <a:xfrm>
            <a:off x="2218895" y="3678572"/>
            <a:ext cx="8158004" cy="523220"/>
            <a:chOff x="3263470" y="5007611"/>
            <a:chExt cx="6549013" cy="689464"/>
          </a:xfrm>
        </p:grpSpPr>
        <p:sp>
          <p:nvSpPr>
            <p:cNvPr id="61" name="Rectángulo 60">
              <a:extLst>
                <a:ext uri="{FF2B5EF4-FFF2-40B4-BE49-F238E27FC236}">
                  <a16:creationId xmlns:a16="http://schemas.microsoft.com/office/drawing/2014/main" id="{EBFD96D3-0C35-DA3A-0B00-4B95B13422E0}"/>
                </a:ext>
              </a:extLst>
            </p:cNvPr>
            <p:cNvSpPr/>
            <p:nvPr/>
          </p:nvSpPr>
          <p:spPr>
            <a:xfrm>
              <a:off x="3263470" y="5007611"/>
              <a:ext cx="2628507" cy="6123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Violencia</a:t>
              </a:r>
            </a:p>
          </p:txBody>
        </p:sp>
        <p:sp>
          <p:nvSpPr>
            <p:cNvPr id="65" name="Rectángulo 64">
              <a:extLst>
                <a:ext uri="{FF2B5EF4-FFF2-40B4-BE49-F238E27FC236}">
                  <a16:creationId xmlns:a16="http://schemas.microsoft.com/office/drawing/2014/main" id="{920A9CF7-6E88-C84F-13F5-2BE6444CE828}"/>
                </a:ext>
              </a:extLst>
            </p:cNvPr>
            <p:cNvSpPr/>
            <p:nvPr/>
          </p:nvSpPr>
          <p:spPr>
            <a:xfrm>
              <a:off x="7401495" y="5084683"/>
              <a:ext cx="2410988" cy="61239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Violencia</a:t>
              </a:r>
            </a:p>
          </p:txBody>
        </p:sp>
        <p:pic>
          <p:nvPicPr>
            <p:cNvPr id="75" name="Imagen 74">
              <a:extLst>
                <a:ext uri="{FF2B5EF4-FFF2-40B4-BE49-F238E27FC236}">
                  <a16:creationId xmlns:a16="http://schemas.microsoft.com/office/drawing/2014/main" id="{DFFD0918-E178-806A-9FB4-AB8959EEAC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05331" y="5130582"/>
              <a:ext cx="911092" cy="518205"/>
            </a:xfrm>
            <a:prstGeom prst="rect">
              <a:avLst/>
            </a:prstGeom>
          </p:spPr>
        </p:pic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B4C9E4A1-E004-1CC6-486A-5EB44542D9BE}"/>
              </a:ext>
            </a:extLst>
          </p:cNvPr>
          <p:cNvGrpSpPr/>
          <p:nvPr/>
        </p:nvGrpSpPr>
        <p:grpSpPr>
          <a:xfrm>
            <a:off x="2239461" y="4280182"/>
            <a:ext cx="8107852" cy="523220"/>
            <a:chOff x="3219355" y="5868422"/>
            <a:chExt cx="6615316" cy="655664"/>
          </a:xfrm>
        </p:grpSpPr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779386E6-AF3D-F28D-EDB1-E609A0FB94CB}"/>
                </a:ext>
              </a:extLst>
            </p:cNvPr>
            <p:cNvSpPr/>
            <p:nvPr/>
          </p:nvSpPr>
          <p:spPr>
            <a:xfrm>
              <a:off x="7360020" y="5911694"/>
              <a:ext cx="2474651" cy="61239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Penal</a:t>
              </a:r>
            </a:p>
          </p:txBody>
        </p:sp>
        <p:sp>
          <p:nvSpPr>
            <p:cNvPr id="64" name="Rectángulo 63">
              <a:extLst>
                <a:ext uri="{FF2B5EF4-FFF2-40B4-BE49-F238E27FC236}">
                  <a16:creationId xmlns:a16="http://schemas.microsoft.com/office/drawing/2014/main" id="{5D59A20C-00F9-38A8-E460-659FAE4EE1BE}"/>
                </a:ext>
              </a:extLst>
            </p:cNvPr>
            <p:cNvSpPr/>
            <p:nvPr/>
          </p:nvSpPr>
          <p:spPr>
            <a:xfrm>
              <a:off x="3219355" y="5868422"/>
              <a:ext cx="2623826" cy="6123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Penal</a:t>
              </a:r>
            </a:p>
          </p:txBody>
        </p:sp>
        <p:pic>
          <p:nvPicPr>
            <p:cNvPr id="76" name="Imagen 75">
              <a:extLst>
                <a:ext uri="{FF2B5EF4-FFF2-40B4-BE49-F238E27FC236}">
                  <a16:creationId xmlns:a16="http://schemas.microsoft.com/office/drawing/2014/main" id="{FCF1A038-9F7F-2475-AA75-6AF7E4346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43762" y="5897608"/>
              <a:ext cx="880938" cy="518205"/>
            </a:xfrm>
            <a:prstGeom prst="rect">
              <a:avLst/>
            </a:prstGeom>
          </p:spPr>
        </p:pic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A1EA20FB-0DB0-EF36-1E44-1B2F9D213E4A}"/>
              </a:ext>
            </a:extLst>
          </p:cNvPr>
          <p:cNvGrpSpPr/>
          <p:nvPr/>
        </p:nvGrpSpPr>
        <p:grpSpPr>
          <a:xfrm>
            <a:off x="2281673" y="4920776"/>
            <a:ext cx="8107854" cy="434066"/>
            <a:chOff x="3219355" y="5882508"/>
            <a:chExt cx="6615316" cy="641578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56E38540-7974-8E2C-D619-6FF02D3BF4BA}"/>
                </a:ext>
              </a:extLst>
            </p:cNvPr>
            <p:cNvSpPr/>
            <p:nvPr/>
          </p:nvSpPr>
          <p:spPr>
            <a:xfrm>
              <a:off x="7331185" y="5911694"/>
              <a:ext cx="2503486" cy="61239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u-ES" dirty="0">
                  <a:solidFill>
                    <a:schemeClr val="tx1"/>
                  </a:solidFill>
                </a:rPr>
                <a:t>C</a:t>
              </a:r>
              <a:r>
                <a:rPr lang="es-ES" dirty="0" err="1">
                  <a:solidFill>
                    <a:schemeClr val="tx1"/>
                  </a:solidFill>
                </a:rPr>
                <a:t>ontencioso</a:t>
              </a:r>
              <a:r>
                <a:rPr lang="es-ES" dirty="0">
                  <a:solidFill>
                    <a:schemeClr val="tx1"/>
                  </a:solidFill>
                </a:rPr>
                <a:t> Administrativo</a:t>
              </a: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B9551C1A-4ECB-C40E-4267-1286A2BDA782}"/>
                </a:ext>
              </a:extLst>
            </p:cNvPr>
            <p:cNvSpPr/>
            <p:nvPr/>
          </p:nvSpPr>
          <p:spPr>
            <a:xfrm>
              <a:off x="3219355" y="5882508"/>
              <a:ext cx="2623826" cy="6123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u-ES">
                  <a:solidFill>
                    <a:schemeClr val="tx1"/>
                  </a:solidFill>
                </a:rPr>
                <a:t>C</a:t>
              </a:r>
              <a:r>
                <a:rPr lang="es-ES">
                  <a:solidFill>
                    <a:schemeClr val="tx1"/>
                  </a:solidFill>
                </a:rPr>
                <a:t>ontencioso</a:t>
              </a:r>
              <a:r>
                <a:rPr lang="es-ES" dirty="0">
                  <a:solidFill>
                    <a:schemeClr val="tx1"/>
                  </a:solidFill>
                </a:rPr>
                <a:t> Administrativo</a:t>
              </a:r>
            </a:p>
          </p:txBody>
        </p:sp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FB6C2EDB-1C54-940E-9A6F-6822E03E3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43762" y="5911694"/>
              <a:ext cx="880938" cy="518205"/>
            </a:xfrm>
            <a:prstGeom prst="rect">
              <a:avLst/>
            </a:prstGeom>
          </p:spPr>
        </p:pic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81A664B5-E423-3028-CF3F-D00E7B35B749}"/>
              </a:ext>
            </a:extLst>
          </p:cNvPr>
          <p:cNvGrpSpPr/>
          <p:nvPr/>
        </p:nvGrpSpPr>
        <p:grpSpPr>
          <a:xfrm>
            <a:off x="2282335" y="5462142"/>
            <a:ext cx="8107852" cy="431233"/>
            <a:chOff x="3219355" y="5882508"/>
            <a:chExt cx="6615316" cy="641578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1F4CBF04-0FE7-54AC-9E2F-A47D35C9589F}"/>
                </a:ext>
              </a:extLst>
            </p:cNvPr>
            <p:cNvSpPr/>
            <p:nvPr/>
          </p:nvSpPr>
          <p:spPr>
            <a:xfrm>
              <a:off x="7330646" y="5911694"/>
              <a:ext cx="2504025" cy="61239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u-ES" dirty="0">
                  <a:solidFill>
                    <a:schemeClr val="tx1"/>
                  </a:solidFill>
                </a:rPr>
                <a:t>S</a:t>
              </a:r>
              <a:r>
                <a:rPr lang="es-ES" dirty="0" err="1">
                  <a:solidFill>
                    <a:schemeClr val="tx1"/>
                  </a:solidFill>
                </a:rPr>
                <a:t>ocial</a:t>
              </a:r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C096228E-712D-A022-328E-DEA3DADF0C5F}"/>
                </a:ext>
              </a:extLst>
            </p:cNvPr>
            <p:cNvSpPr/>
            <p:nvPr/>
          </p:nvSpPr>
          <p:spPr>
            <a:xfrm>
              <a:off x="3219355" y="5882508"/>
              <a:ext cx="2623826" cy="6123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chemeClr val="tx1"/>
                  </a:solidFill>
                </a:rPr>
                <a:t>social</a:t>
              </a:r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53A556D5-6DF9-F425-9460-ECA323124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43762" y="5911694"/>
              <a:ext cx="880938" cy="518205"/>
            </a:xfrm>
            <a:prstGeom prst="rect">
              <a:avLst/>
            </a:prstGeom>
          </p:spPr>
        </p:pic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DEF2D2D-E813-C089-55A8-BC85A0D74022}"/>
              </a:ext>
            </a:extLst>
          </p:cNvPr>
          <p:cNvGrpSpPr/>
          <p:nvPr/>
        </p:nvGrpSpPr>
        <p:grpSpPr>
          <a:xfrm>
            <a:off x="2248254" y="6080883"/>
            <a:ext cx="8141271" cy="427573"/>
            <a:chOff x="3192088" y="5887953"/>
            <a:chExt cx="6642583" cy="636133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53A61485-AA86-73A6-E9F7-A2E1CA860364}"/>
                </a:ext>
              </a:extLst>
            </p:cNvPr>
            <p:cNvSpPr/>
            <p:nvPr/>
          </p:nvSpPr>
          <p:spPr>
            <a:xfrm>
              <a:off x="7331186" y="5911693"/>
              <a:ext cx="2503485" cy="61239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u-ES" dirty="0" err="1">
                  <a:solidFill>
                    <a:schemeClr val="tx1"/>
                  </a:solidFill>
                </a:rPr>
                <a:t>Menores</a:t>
              </a:r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C302A407-ECA1-E49B-4C11-E5DCA1F99220}"/>
                </a:ext>
              </a:extLst>
            </p:cNvPr>
            <p:cNvSpPr/>
            <p:nvPr/>
          </p:nvSpPr>
          <p:spPr>
            <a:xfrm>
              <a:off x="3192088" y="5887953"/>
              <a:ext cx="2623826" cy="6123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u-ES" dirty="0">
                  <a:solidFill>
                    <a:schemeClr val="tx1"/>
                  </a:solidFill>
                </a:rPr>
                <a:t>M</a:t>
              </a:r>
              <a:r>
                <a:rPr lang="es-ES" dirty="0" err="1">
                  <a:solidFill>
                    <a:schemeClr val="tx1"/>
                  </a:solidFill>
                </a:rPr>
                <a:t>enores</a:t>
              </a:r>
              <a:endParaRPr lang="es-ES" dirty="0">
                <a:solidFill>
                  <a:schemeClr val="tx1"/>
                </a:solidFill>
              </a:endParaRPr>
            </a:p>
          </p:txBody>
        </p:sp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BD282C8-D41A-BA25-71B1-7B64944C7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43762" y="5911694"/>
              <a:ext cx="880938" cy="5182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86761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8D2DD-9832-2E15-B065-88584C5B2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C3885EA-78DC-8790-F77D-D6FAAEA2482C}"/>
              </a:ext>
            </a:extLst>
          </p:cNvPr>
          <p:cNvSpPr txBox="1"/>
          <p:nvPr/>
        </p:nvSpPr>
        <p:spPr>
          <a:xfrm>
            <a:off x="943897" y="279381"/>
            <a:ext cx="964688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2000" b="1" cap="all" dirty="0"/>
          </a:p>
          <a:p>
            <a:pPr algn="ctr"/>
            <a:r>
              <a:rPr lang="es-ES" sz="3200" dirty="0"/>
              <a:t>OFICINA JUDICIAL AUDIENCIA PROVINCIAL</a:t>
            </a:r>
          </a:p>
          <a:p>
            <a:pPr algn="ctr"/>
            <a:endParaRPr lang="es-ES" b="1" cap="all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412CADD-B30A-8EB7-7263-FC4C06923733}"/>
              </a:ext>
            </a:extLst>
          </p:cNvPr>
          <p:cNvSpPr txBox="1"/>
          <p:nvPr/>
        </p:nvSpPr>
        <p:spPr>
          <a:xfrm>
            <a:off x="943897" y="1809135"/>
            <a:ext cx="107564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En cada Audiencia Provincial habrá un SERVICIO COMUN DE TRAMITACIÓN que asumirá la tramitación procesal de sus procedimientos en todas sus fases. (art. 437.2 LOPJ)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Al igual que en los casos anteriores puede </a:t>
            </a:r>
            <a:r>
              <a:rPr lang="es-ES" cap="all" dirty="0"/>
              <a:t>dividirse en áreas  y equipos. 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Cuestiones pendientes de definir tras escucha de Sala de gobierno, Secretaria de gobierno y representantes sindicales: 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742950" lvl="1" indent="-285750">
              <a:buFontTx/>
              <a:buChar char="-"/>
            </a:pPr>
            <a:r>
              <a:rPr lang="es-ES" dirty="0"/>
              <a:t>Si en el Servicio Común de tramitación </a:t>
            </a:r>
            <a:r>
              <a:rPr lang="es-ES" cap="all" dirty="0"/>
              <a:t>dividimos por áreas por jurisdicción</a:t>
            </a:r>
            <a:r>
              <a:rPr lang="es-ES" dirty="0"/>
              <a:t>: Servicio de la Audiencia provincial habría un área de civil y otro penal o hacemos una sola. </a:t>
            </a:r>
          </a:p>
          <a:p>
            <a:pPr marL="742950" lvl="1" indent="-285750">
              <a:buFontTx/>
              <a:buChar char="-"/>
            </a:pPr>
            <a:endParaRPr lang="es-ES" dirty="0"/>
          </a:p>
          <a:p>
            <a:pPr marL="742950" lvl="1" indent="-285750">
              <a:buFontTx/>
              <a:buChar char="-"/>
            </a:pPr>
            <a:r>
              <a:rPr lang="es-ES" dirty="0"/>
              <a:t>Si mantenemos el </a:t>
            </a:r>
            <a:r>
              <a:rPr lang="es-ES" cap="all" dirty="0"/>
              <a:t>servicio común general compartido </a:t>
            </a:r>
            <a:r>
              <a:rPr lang="es-ES" dirty="0"/>
              <a:t>entre el Tribunal de Instancia y la Audiencia provincial, tal y como está ahora. </a:t>
            </a:r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3447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951F38-3BE7-AC00-FCC6-5BBA836B8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303"/>
            <a:ext cx="10515600" cy="1258529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>QUÉ CONLLEVA LA IMPLANTACIÓN para el departamento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58D7C9-473D-BC67-2FA6-4A400D38C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155"/>
            <a:ext cx="10515600" cy="4544808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Establecer el diseño de la Oficina judicial.</a:t>
            </a:r>
          </a:p>
          <a:p>
            <a:r>
              <a:rPr lang="es-ES" dirty="0"/>
              <a:t>Derogar el decreto de estructura de la anterior oficina.</a:t>
            </a:r>
          </a:p>
          <a:p>
            <a:r>
              <a:rPr lang="es-ES" dirty="0"/>
              <a:t>Derogar todas las relaciones de puestos de trabajo.</a:t>
            </a:r>
          </a:p>
          <a:p>
            <a:r>
              <a:rPr lang="es-ES" dirty="0"/>
              <a:t>Hacer todas las relaciones de puestos de trabajo acomodadas a la nueva estructura. </a:t>
            </a:r>
          </a:p>
          <a:p>
            <a:r>
              <a:rPr lang="es-ES" dirty="0"/>
              <a:t>Iniciar la fase de acoplamiento: </a:t>
            </a:r>
          </a:p>
          <a:p>
            <a:pPr lvl="1"/>
            <a:r>
              <a:rPr lang="es-ES" dirty="0"/>
              <a:t>Concurso específico para plazas por razón de idioma y gestor responsable. </a:t>
            </a:r>
          </a:p>
          <a:p>
            <a:pPr lvl="1"/>
            <a:r>
              <a:rPr lang="es-ES" dirty="0"/>
              <a:t>Fase de confirmación voluntaria para los que pueden quedarse en una estructura similar aún con distinta denominación. </a:t>
            </a:r>
          </a:p>
          <a:p>
            <a:pPr lvl="1"/>
            <a:r>
              <a:rPr lang="es-ES" dirty="0"/>
              <a:t>Fase de redistribución: </a:t>
            </a:r>
          </a:p>
          <a:p>
            <a:pPr lvl="2"/>
            <a:r>
              <a:rPr lang="es-ES" dirty="0"/>
              <a:t>Voluntaria: cuando la estructura a la que pertenecen desaparece. </a:t>
            </a:r>
          </a:p>
          <a:p>
            <a:pPr lvl="2"/>
            <a:r>
              <a:rPr lang="es-ES" dirty="0"/>
              <a:t>Forzosa: cuando ya no quedan otras plazas. </a:t>
            </a:r>
          </a:p>
          <a:p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A9FC96-0B7E-49A3-FD19-D896EA915983}"/>
              </a:ext>
            </a:extLst>
          </p:cNvPr>
          <p:cNvSpPr txBox="1"/>
          <p:nvPr/>
        </p:nvSpPr>
        <p:spPr>
          <a:xfrm>
            <a:off x="3048000" y="324679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8643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E2674-8741-FC05-CCBE-3CF7B5A1E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DDA27C96-84B4-73BD-F70F-AABC0E476332}"/>
              </a:ext>
            </a:extLst>
          </p:cNvPr>
          <p:cNvSpPr txBox="1">
            <a:spLocks/>
          </p:cNvSpPr>
          <p:nvPr/>
        </p:nvSpPr>
        <p:spPr>
          <a:xfrm>
            <a:off x="838200" y="658761"/>
            <a:ext cx="10515600" cy="55182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r>
              <a:rPr lang="es-ES" dirty="0"/>
              <a:t>Versión del sistema de gestión procesal. Versión 6.0 y 6.1.</a:t>
            </a:r>
          </a:p>
          <a:p>
            <a:pPr marL="0" indent="0">
              <a:buNone/>
            </a:pPr>
            <a:r>
              <a:rPr lang="es-ES" dirty="0"/>
              <a:t> 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Adecuación de los edificios para la nueva estructura. </a:t>
            </a:r>
          </a:p>
          <a:p>
            <a:pPr marL="0" indent="0">
              <a:buNone/>
            </a:pPr>
            <a:endParaRPr lang="es-ES" dirty="0"/>
          </a:p>
          <a:p>
            <a:pPr lvl="1"/>
            <a:r>
              <a:rPr lang="es-ES" dirty="0"/>
              <a:t>En Amurrio no hay que hacer reformas. </a:t>
            </a:r>
          </a:p>
          <a:p>
            <a:pPr lvl="1"/>
            <a:r>
              <a:rPr lang="es-ES" dirty="0"/>
              <a:t>En Vitoria estamos examinando. 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505302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AE002-D3F7-64E6-1EFB-8F425578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Criterios para reorganización del personal en los servicios comunes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0636E-84AF-CD3F-2350-D0A59DC08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/>
              <a:t>. Homogeneidad</a:t>
            </a:r>
          </a:p>
          <a:p>
            <a:endParaRPr lang="es-ES" dirty="0"/>
          </a:p>
          <a:p>
            <a:r>
              <a:rPr lang="es-ES" dirty="0"/>
              <a:t>Objetividad</a:t>
            </a:r>
          </a:p>
          <a:p>
            <a:endParaRPr lang="es-ES" dirty="0"/>
          </a:p>
          <a:p>
            <a:r>
              <a:rPr lang="es-ES" dirty="0"/>
              <a:t>Estudio de cargas de trabajo: criterios cuantitativos</a:t>
            </a:r>
          </a:p>
          <a:p>
            <a:endParaRPr lang="es-ES" dirty="0"/>
          </a:p>
          <a:p>
            <a:r>
              <a:rPr lang="es-ES" dirty="0"/>
              <a:t>Valoración de especialidades: criterios cualitativos</a:t>
            </a:r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solidFill>
                  <a:srgbClr val="0070C0"/>
                </a:solidFill>
              </a:rPr>
              <a:t>TRABAJO COLABORATIVO CON SALA DE GOBIERNO, SECRETARIA DE GOBIERNO Y REPRESENTACIÓN SINDICAL</a:t>
            </a:r>
          </a:p>
        </p:txBody>
      </p:sp>
    </p:spTree>
    <p:extLst>
      <p:ext uri="{BB962C8B-B14F-4D97-AF65-F5344CB8AC3E}">
        <p14:creationId xmlns:p14="http://schemas.microsoft.com/office/powerpoint/2010/main" val="1166900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65152D-4190-FF22-E41F-AA65118B1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604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chemeClr val="accent2"/>
                </a:solidFill>
              </a:rPr>
            </a:b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ORGANIZACIÓN EN SERVIVIOS COMUNES</a:t>
            </a:r>
            <a:br>
              <a:rPr lang="es-ES" dirty="0">
                <a:solidFill>
                  <a:schemeClr val="accent2"/>
                </a:solidFill>
              </a:rPr>
            </a:b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38A9B-243C-4B84-E86E-3CFC5FBF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7690"/>
            <a:ext cx="10515600" cy="5185185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La Oficina Judicial se define en </a:t>
            </a:r>
            <a:r>
              <a:rPr lang="es-ES" dirty="0">
                <a:solidFill>
                  <a:schemeClr val="accent2"/>
                </a:solidFill>
              </a:rPr>
              <a:t>SERVICIOS COMUNES. </a:t>
            </a:r>
          </a:p>
          <a:p>
            <a:pPr marL="0" indent="0">
              <a:buNone/>
            </a:pPr>
            <a:endParaRPr lang="es-ES" dirty="0">
              <a:solidFill>
                <a:schemeClr val="accent2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s-ES" dirty="0"/>
              <a:t>Los servicios comunes </a:t>
            </a:r>
            <a:r>
              <a:rPr lang="es-ES" dirty="0">
                <a:solidFill>
                  <a:schemeClr val="accent2"/>
                </a:solidFill>
              </a:rPr>
              <a:t>ASISTIRÁN </a:t>
            </a:r>
            <a:r>
              <a:rPr lang="es-ES" dirty="0"/>
              <a:t>a jueces y juezas en el ejercicio de las funciones que les son propias. </a:t>
            </a:r>
          </a:p>
          <a:p>
            <a:pPr marL="0" indent="0">
              <a:lnSpc>
                <a:spcPct val="110000"/>
              </a:lnSpc>
              <a:buNone/>
            </a:pPr>
            <a:endParaRPr lang="es-ES" dirty="0"/>
          </a:p>
          <a:p>
            <a:pPr algn="just">
              <a:lnSpc>
                <a:spcPct val="110000"/>
              </a:lnSpc>
            </a:pPr>
            <a:r>
              <a:rPr lang="es-ES" dirty="0"/>
              <a:t>Los servicios comunes pueden desempeñar funciones al servicio de órganos de la </a:t>
            </a:r>
            <a:r>
              <a:rPr lang="es-ES" dirty="0">
                <a:solidFill>
                  <a:schemeClr val="accent2"/>
                </a:solidFill>
              </a:rPr>
              <a:t>MISMA </a:t>
            </a:r>
            <a:r>
              <a:rPr lang="es-ES" dirty="0"/>
              <a:t>jurisdicción, de </a:t>
            </a:r>
            <a:r>
              <a:rPr lang="es-ES" dirty="0">
                <a:solidFill>
                  <a:schemeClr val="accent2"/>
                </a:solidFill>
              </a:rPr>
              <a:t>VARIAS </a:t>
            </a:r>
            <a:r>
              <a:rPr lang="es-ES" dirty="0"/>
              <a:t>jurisdicciones o a </a:t>
            </a:r>
            <a:r>
              <a:rPr lang="es-ES" dirty="0">
                <a:solidFill>
                  <a:schemeClr val="accent2"/>
                </a:solidFill>
              </a:rPr>
              <a:t>ÓRGANOS ESPECIALIZADOS.</a:t>
            </a:r>
          </a:p>
          <a:p>
            <a:pPr marL="0" indent="0">
              <a:lnSpc>
                <a:spcPct val="110000"/>
              </a:lnSpc>
              <a:buNone/>
            </a:pPr>
            <a:endParaRPr lang="es-ES" dirty="0"/>
          </a:p>
          <a:p>
            <a:pPr algn="just">
              <a:lnSpc>
                <a:spcPct val="110000"/>
              </a:lnSpc>
            </a:pPr>
            <a:r>
              <a:rPr lang="es-ES" dirty="0"/>
              <a:t>Dentro de un servicio común de puede haber puestos de trabajo para una localidad distinta a la que se encuentre la oficina judicial: </a:t>
            </a:r>
            <a:r>
              <a:rPr lang="es-ES" dirty="0">
                <a:solidFill>
                  <a:schemeClr val="accent2"/>
                </a:solidFill>
              </a:rPr>
              <a:t>COMPATIBILIDAD</a:t>
            </a:r>
            <a:r>
              <a:rPr lang="es-ES" dirty="0"/>
              <a:t> de puestos.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dirty="0"/>
          </a:p>
          <a:p>
            <a:pPr marL="0" indent="0">
              <a:lnSpc>
                <a:spcPct val="120000"/>
              </a:lnSpc>
              <a:buNone/>
            </a:pPr>
            <a:endParaRPr lang="es-ES" dirty="0"/>
          </a:p>
          <a:p>
            <a:pPr algn="just">
              <a:lnSpc>
                <a:spcPct val="110000"/>
              </a:lnSpc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68206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A5D84-542F-F6C2-FF1A-C774EB0D8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17513-E49B-2429-10CB-42F32B75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5752"/>
          </a:xfrm>
        </p:spPr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Estado de implantación en BIZKAIA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2CB229-24D1-BC92-EA8D-59E40D86A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0878"/>
            <a:ext cx="10515600" cy="55158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s-ES" sz="2900" cap="all" dirty="0"/>
              <a:t>TI sección única: comenzó el 1 de julio.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2900" cap="all" dirty="0"/>
              <a:t>	</a:t>
            </a:r>
            <a:r>
              <a:rPr lang="es-ES" sz="1600" cap="all" dirty="0"/>
              <a:t>Fase de concurso específico por idioma y gestor responsable.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1600" cap="all" dirty="0"/>
              <a:t>	Preparado </a:t>
            </a:r>
            <a:r>
              <a:rPr lang="es-ES" sz="1600" cap="all" dirty="0" err="1"/>
              <a:t>avantius</a:t>
            </a:r>
            <a:r>
              <a:rPr lang="es-ES" sz="1600" cap="all" dirty="0"/>
              <a:t> para activarlo en todo lo preciso.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1600" cap="all" dirty="0"/>
              <a:t>	Preparadas las ubicaciones del personal.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1600" cap="all" dirty="0"/>
              <a:t>	en tramite de ejecución: cartelería y señalética. ( adaptación a la ley y mejoras en comunicación 	en información)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s-ES" sz="2900" cap="all" dirty="0"/>
              <a:t>BARAKALDO Y BILBAO: COMENZARÁ EL 31 DE DICIEMBRE.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dirty="0"/>
              <a:t>	-</a:t>
            </a:r>
            <a:r>
              <a:rPr lang="es-ES" sz="1600" cap="all" dirty="0"/>
              <a:t>el decreto de estructura y derogación de relaciones de puestos de trabajo.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1600" cap="all" dirty="0"/>
              <a:t>	- Documento de trabajo sobre reasignación de personal.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1600" cap="all" dirty="0"/>
              <a:t>	- Estudio de ubicaciones del personal</a:t>
            </a:r>
          </a:p>
          <a:p>
            <a:pPr marL="0" indent="0">
              <a:lnSpc>
                <a:spcPct val="120000"/>
              </a:lnSpc>
              <a:buNone/>
            </a:pPr>
            <a:endParaRPr lang="es-ES" dirty="0"/>
          </a:p>
          <a:p>
            <a:pPr marL="0" indent="0">
              <a:lnSpc>
                <a:spcPct val="120000"/>
              </a:lnSpc>
              <a:buNone/>
            </a:pPr>
            <a:endParaRPr lang="es-ES" dirty="0"/>
          </a:p>
          <a:p>
            <a:pPr algn="just">
              <a:lnSpc>
                <a:spcPct val="120000"/>
              </a:lnSpc>
              <a:buFontTx/>
              <a:buChar char="-"/>
            </a:pPr>
            <a:endParaRPr lang="es-ES" dirty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buFontTx/>
              <a:buChar char="-"/>
            </a:pPr>
            <a:endParaRPr lang="es-ES" dirty="0"/>
          </a:p>
          <a:p>
            <a:pPr>
              <a:lnSpc>
                <a:spcPct val="120000"/>
              </a:lnSpc>
              <a:buFontTx/>
              <a:buChar char="-"/>
            </a:pPr>
            <a:endParaRPr lang="es-ES" dirty="0"/>
          </a:p>
          <a:p>
            <a:pPr>
              <a:lnSpc>
                <a:spcPct val="120000"/>
              </a:lnSpc>
              <a:buFontTx/>
              <a:buChar char="-"/>
            </a:pPr>
            <a:endParaRPr lang="es-ES" dirty="0"/>
          </a:p>
          <a:p>
            <a:pPr>
              <a:lnSpc>
                <a:spcPct val="120000"/>
              </a:lnSpc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07284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FDCE0-C9CA-DCD8-7AC6-8C5A1A797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48478C-9D0F-4B38-2202-2820036B7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ctr">
              <a:buNone/>
            </a:pPr>
            <a:r>
              <a:rPr lang="es-ES" dirty="0"/>
              <a:t>GRACIAS POR SU ATENCIÓN</a:t>
            </a:r>
          </a:p>
          <a:p>
            <a:endParaRPr lang="es-ES" dirty="0"/>
          </a:p>
          <a:p>
            <a:endParaRPr lang="es-ES" dirty="0"/>
          </a:p>
          <a:p>
            <a:pPr marL="0" indent="0" algn="just">
              <a:buNone/>
            </a:pPr>
            <a:r>
              <a:rPr lang="es-ES" dirty="0"/>
              <a:t>Inés Soria Encarnación, asesora del Departamento de Justicia y Derechos Humanos. </a:t>
            </a:r>
          </a:p>
        </p:txBody>
      </p:sp>
    </p:spTree>
    <p:extLst>
      <p:ext uri="{BB962C8B-B14F-4D97-AF65-F5344CB8AC3E}">
        <p14:creationId xmlns:p14="http://schemas.microsoft.com/office/powerpoint/2010/main" val="2686475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2A54A-7718-BF50-0E88-11C474D12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1070806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TIPOS DE SERVICIOS COMUNES ley 1/2025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67277F-B283-C3A4-8F0C-2BFCA9C3F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07864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/>
              <a:t>Obligatorio</a:t>
            </a:r>
            <a:r>
              <a:rPr lang="es-ES" dirty="0"/>
              <a:t>: </a:t>
            </a:r>
            <a:r>
              <a:rPr lang="es-ES" dirty="0">
                <a:solidFill>
                  <a:srgbClr val="FF0000"/>
                </a:solidFill>
              </a:rPr>
              <a:t>SERVICIO COMÚN DE TRAMITACIÓN</a:t>
            </a:r>
            <a:r>
              <a:rPr lang="es-ES" dirty="0"/>
              <a:t>: se encarga de la ordenación </a:t>
            </a:r>
            <a:r>
              <a:rPr lang="es-ES" sz="2400" b="1" dirty="0"/>
              <a:t>PROCESAL</a:t>
            </a:r>
            <a:r>
              <a:rPr lang="es-ES" sz="2400" dirty="0"/>
              <a:t> de los procedimientos. </a:t>
            </a:r>
          </a:p>
          <a:p>
            <a:pPr marL="457200" lvl="1" indent="0" algn="just">
              <a:lnSpc>
                <a:spcPct val="100000"/>
              </a:lnSpc>
              <a:buNone/>
            </a:pPr>
            <a:endParaRPr lang="es-ES" sz="2400" dirty="0"/>
          </a:p>
          <a:p>
            <a:pPr algn="just">
              <a:lnSpc>
                <a:spcPct val="100000"/>
              </a:lnSpc>
            </a:pPr>
            <a:r>
              <a:rPr lang="es-ES" dirty="0"/>
              <a:t>Servicios comunes </a:t>
            </a:r>
            <a:r>
              <a:rPr lang="es-ES" b="1" dirty="0"/>
              <a:t>voluntarios</a:t>
            </a:r>
            <a:r>
              <a:rPr lang="es-ES" dirty="0"/>
              <a:t>: servicios comunes para funciones de registro y reparto, de apoyo, actos de comunicación, auxilio judicial nacional e internacional, servicio de ordenación de la ejecución y de jurisdicción voluntaria.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/>
          </a:p>
          <a:p>
            <a:pPr algn="just">
              <a:lnSpc>
                <a:spcPct val="100000"/>
              </a:lnSpc>
            </a:pPr>
            <a:r>
              <a:rPr lang="es-ES" dirty="0"/>
              <a:t>Otros: con funciones distintas previo informe del CGPJ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/>
          </a:p>
          <a:p>
            <a:pPr algn="just">
              <a:lnSpc>
                <a:spcPct val="100000"/>
              </a:lnSpc>
            </a:pPr>
            <a:r>
              <a:rPr lang="es-ES" sz="2400" dirty="0"/>
              <a:t>Pueden subdividirse en áreas y equipos para facilitar el ejercicio jurisdiccional. </a:t>
            </a:r>
          </a:p>
          <a:p>
            <a:pPr algn="just">
              <a:lnSpc>
                <a:spcPct val="100000"/>
              </a:lnSpc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148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E5137-E754-C9D8-F67F-24FDC76A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¿ </a:t>
            </a:r>
            <a:r>
              <a:rPr lang="es-ES" sz="4000" b="1" dirty="0">
                <a:solidFill>
                  <a:srgbClr val="FF0000"/>
                </a:solidFill>
              </a:rPr>
              <a:t>QUÉ PUEDE SUPONER LA REFORMA PARA LOS PUESTOS DE TRABAJO DEL PERSONAL DE LA ADMINISTRACIÓN?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CF5C04-1E10-0E17-095F-6749060F3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Su relación de puesto de trabajo ha de integrarse en un servicio común. </a:t>
            </a:r>
          </a:p>
          <a:p>
            <a:pPr marL="0" indent="0">
              <a:buNone/>
            </a:pPr>
            <a:endParaRPr lang="es-ES" dirty="0"/>
          </a:p>
          <a:p>
            <a:pPr algn="just"/>
            <a:r>
              <a:rPr lang="es-ES" dirty="0"/>
              <a:t>Puede contener una actividad </a:t>
            </a:r>
            <a:r>
              <a:rPr lang="es-ES" dirty="0">
                <a:solidFill>
                  <a:srgbClr val="FF0000"/>
                </a:solidFill>
              </a:rPr>
              <a:t>compatible</a:t>
            </a:r>
            <a:r>
              <a:rPr lang="es-ES" dirty="0"/>
              <a:t> en distintas unidades de la oficina judicial. </a:t>
            </a:r>
          </a:p>
          <a:p>
            <a:pPr marL="0" indent="0">
              <a:buNone/>
            </a:pPr>
            <a:endParaRPr lang="es-ES" dirty="0"/>
          </a:p>
          <a:p>
            <a:pPr algn="just"/>
            <a:r>
              <a:rPr lang="es-ES" dirty="0"/>
              <a:t>Puede formar parte de un área que de servicio a una sección compuesta por </a:t>
            </a:r>
            <a:r>
              <a:rPr lang="es-ES" dirty="0">
                <a:solidFill>
                  <a:srgbClr val="FF0000"/>
                </a:solidFill>
              </a:rPr>
              <a:t>varios </a:t>
            </a:r>
            <a:r>
              <a:rPr lang="es-ES" dirty="0"/>
              <a:t>jueces de la </a:t>
            </a:r>
            <a:r>
              <a:rPr lang="es-ES" dirty="0">
                <a:solidFill>
                  <a:srgbClr val="FF0000"/>
                </a:solidFill>
              </a:rPr>
              <a:t>misma jurisdicción </a:t>
            </a:r>
            <a:r>
              <a:rPr lang="es-ES" dirty="0"/>
              <a:t>o jueces de </a:t>
            </a:r>
            <a:r>
              <a:rPr lang="es-ES" dirty="0">
                <a:solidFill>
                  <a:srgbClr val="FF0000"/>
                </a:solidFill>
              </a:rPr>
              <a:t>distintas jurisdicciones </a:t>
            </a:r>
            <a:r>
              <a:rPr lang="es-ES" dirty="0"/>
              <a:t>o especializaciones</a:t>
            </a:r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/>
              <a:t>Puede tener que asistir a unidades judiciales que estén en </a:t>
            </a:r>
            <a:r>
              <a:rPr lang="es-ES" dirty="0">
                <a:solidFill>
                  <a:srgbClr val="FF0000"/>
                </a:solidFill>
              </a:rPr>
              <a:t>localidades distintas</a:t>
            </a:r>
            <a:r>
              <a:rPr lang="es-ES" dirty="0"/>
              <a:t> de la localidad en la que esté su oficina judicial</a:t>
            </a:r>
          </a:p>
        </p:txBody>
      </p:sp>
    </p:spTree>
    <p:extLst>
      <p:ext uri="{BB962C8B-B14F-4D97-AF65-F5344CB8AC3E}">
        <p14:creationId xmlns:p14="http://schemas.microsoft.com/office/powerpoint/2010/main" val="381762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EBA75-D2D1-A505-B687-9792507AE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969"/>
            <a:ext cx="10515600" cy="893405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>OPORTUNIDAD</a:t>
            </a:r>
            <a:br>
              <a:rPr lang="es-ES" dirty="0"/>
            </a:br>
            <a:endParaRPr lang="es-ES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1EB0B0-CEF7-76F8-27B2-7E7D57206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1" y="1150374"/>
            <a:ext cx="10515600" cy="552572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Tx/>
              <a:buChar char="-"/>
            </a:pPr>
            <a:r>
              <a:rPr lang="es-ES" sz="11200" dirty="0">
                <a:solidFill>
                  <a:srgbClr val="FF0000"/>
                </a:solidFill>
              </a:rPr>
              <a:t>Adecuar</a:t>
            </a:r>
            <a:r>
              <a:rPr lang="es-ES" sz="11200" dirty="0"/>
              <a:t> la organización de la oficina judicial a la nueva organización judicial.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sz="11200" dirty="0"/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ES" sz="11200" dirty="0">
                <a:solidFill>
                  <a:srgbClr val="FF0000"/>
                </a:solidFill>
              </a:rPr>
              <a:t>Adaptar</a:t>
            </a:r>
            <a:r>
              <a:rPr lang="es-ES" sz="11200" dirty="0"/>
              <a:t> la oficina judicial a las necesidades del territorio en el que se implanta.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sz="11200" dirty="0"/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ES" sz="11200" dirty="0">
                <a:solidFill>
                  <a:srgbClr val="FF0000"/>
                </a:solidFill>
              </a:rPr>
              <a:t>Homogeneizar</a:t>
            </a:r>
            <a:r>
              <a:rPr lang="es-ES" sz="11200" dirty="0"/>
              <a:t> la oficina judicial en todo el territorio de la cada Administración competente.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sz="11200" dirty="0"/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ES" sz="11200" dirty="0"/>
              <a:t>Hacer </a:t>
            </a:r>
            <a:r>
              <a:rPr lang="es-ES" sz="11200" dirty="0">
                <a:solidFill>
                  <a:srgbClr val="FF0000"/>
                </a:solidFill>
              </a:rPr>
              <a:t>ajustes</a:t>
            </a:r>
            <a:r>
              <a:rPr lang="es-ES" sz="11200" dirty="0"/>
              <a:t> en los puestos de cada servicio para garantizar la igualdad.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sz="11200" dirty="0"/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ES" sz="11200" dirty="0">
                <a:solidFill>
                  <a:srgbClr val="FF0000"/>
                </a:solidFill>
              </a:rPr>
              <a:t>Aprender</a:t>
            </a:r>
            <a:r>
              <a:rPr lang="es-ES" sz="11200" dirty="0"/>
              <a:t> de la experiencia.</a:t>
            </a:r>
          </a:p>
          <a:p>
            <a:pPr marL="0" indent="0" algn="just">
              <a:buNone/>
            </a:pPr>
            <a:endParaRPr lang="es-ES" sz="4000" dirty="0"/>
          </a:p>
          <a:p>
            <a:pPr algn="just">
              <a:buFontTx/>
              <a:buChar char="-"/>
            </a:pPr>
            <a:endParaRPr lang="es-ES" sz="4800" dirty="0"/>
          </a:p>
          <a:p>
            <a:pPr algn="just">
              <a:buFontTx/>
              <a:buChar char="-"/>
            </a:pPr>
            <a:endParaRPr lang="es-ES" sz="4800" dirty="0"/>
          </a:p>
          <a:p>
            <a:pPr marL="0" indent="0" algn="just">
              <a:buNone/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61506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9D6BBC0-C06D-AEF4-5273-DE80AE08113A}"/>
              </a:ext>
            </a:extLst>
          </p:cNvPr>
          <p:cNvSpPr txBox="1"/>
          <p:nvPr/>
        </p:nvSpPr>
        <p:spPr>
          <a:xfrm>
            <a:off x="914402" y="159463"/>
            <a:ext cx="101763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solidFill>
                  <a:schemeClr val="accent1"/>
                </a:solidFill>
              </a:rPr>
              <a:t>COMPETENCIA DEL DEPARTAMENTO DE JUSTICIA Y DERECHOS HUMANOS</a:t>
            </a:r>
            <a:endParaRPr lang="es-ES" sz="3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28C8BDC-B708-AD60-E145-E7B0AE69E571}"/>
              </a:ext>
            </a:extLst>
          </p:cNvPr>
          <p:cNvSpPr txBox="1"/>
          <p:nvPr/>
        </p:nvSpPr>
        <p:spPr>
          <a:xfrm>
            <a:off x="1199536" y="1327355"/>
            <a:ext cx="10323871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ES" sz="2400" dirty="0"/>
              <a:t>DETERMINAR EL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DISEÑO, DIMENSIÓN Y ORGANIZACIÓN </a:t>
            </a:r>
            <a:r>
              <a:rPr lang="es-ES" sz="2400" dirty="0"/>
              <a:t>DE LA OFICINA JUDICIAL</a:t>
            </a:r>
          </a:p>
          <a:p>
            <a:endParaRPr lang="es-ES" sz="2400" dirty="0"/>
          </a:p>
          <a:p>
            <a:pPr marL="285750" indent="-285750">
              <a:buFontTx/>
              <a:buChar char="-"/>
            </a:pPr>
            <a:r>
              <a:rPr lang="es-ES" sz="2400" dirty="0"/>
              <a:t>DIFERENCIAR EL DISEÑO ORGÁNICO DEL FUNCIONAL</a:t>
            </a:r>
          </a:p>
          <a:p>
            <a:endParaRPr lang="es-ES" sz="2400" dirty="0"/>
          </a:p>
          <a:p>
            <a:pPr marL="285750" indent="-285750" algn="just">
              <a:buFontTx/>
              <a:buChar char="-"/>
            </a:pPr>
            <a:endParaRPr lang="es-ES" sz="2400" dirty="0"/>
          </a:p>
          <a:p>
            <a:pPr marL="285750" indent="-285750" algn="just">
              <a:buFontTx/>
              <a:buChar char="-"/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ORGÁNICO</a:t>
            </a:r>
            <a:r>
              <a:rPr lang="es-ES" sz="2400" dirty="0"/>
              <a:t>; SERVICIOS COMUNES, AREAS Y EQUIPOS: CORRESPONDE AL DEPARTAMENTO con </a:t>
            </a:r>
            <a:r>
              <a:rPr lang="es-ES" sz="2400" dirty="0">
                <a:solidFill>
                  <a:srgbClr val="0070C0"/>
                </a:solidFill>
              </a:rPr>
              <a:t>LIMITES LEGALES</a:t>
            </a:r>
          </a:p>
          <a:p>
            <a:pPr algn="just"/>
            <a:endParaRPr lang="es-ES" sz="2400" dirty="0"/>
          </a:p>
          <a:p>
            <a:pPr marL="285750" indent="-285750" algn="just">
              <a:buFontTx/>
              <a:buChar char="-"/>
            </a:pPr>
            <a:endParaRPr lang="es-ES" sz="2400" dirty="0"/>
          </a:p>
          <a:p>
            <a:pPr marL="285750" indent="-285750" algn="just">
              <a:buFontTx/>
              <a:buChar char="-"/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FUNCIONAL;</a:t>
            </a:r>
            <a:r>
              <a:rPr lang="es-ES" sz="2400" dirty="0"/>
              <a:t>  ORGANIZACIÓN INTERNA DE LAS ÁREAS O EQUIPOS: CORRESPONDE A LOS DIRECTORES/AS DE LOS SERVICIOS COMUNES Y LOS LETRADOS/AS DE LA ADMINISTRACIÓN DE JUSTICIA.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600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109322-277F-567A-01EB-DC37F613D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290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PRINCIPIOS QUE DEBEN REGIR EL DISEÑO DE LA OFICINA JUDICIAL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373421-CE9B-4918-32B1-4B54BF69F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671"/>
            <a:ext cx="10515600" cy="5080204"/>
          </a:xfrm>
        </p:spPr>
        <p:txBody>
          <a:bodyPr>
            <a:normAutofit fontScale="92500" lnSpcReduction="20000"/>
          </a:bodyPr>
          <a:lstStyle/>
          <a:p>
            <a:endParaRPr lang="es-ES" dirty="0"/>
          </a:p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FLEXIBILIDAD</a:t>
            </a:r>
            <a:r>
              <a:rPr lang="es-ES" dirty="0"/>
              <a:t>: El diseño ha de permitir flexibilidad</a:t>
            </a:r>
            <a:r>
              <a:rPr lang="es-ES" sz="3200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es-ES" dirty="0"/>
          </a:p>
          <a:p>
            <a:pPr>
              <a:lnSpc>
                <a:spcPct val="120000"/>
              </a:lnSpc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INSTRUMENTALIDAD</a:t>
            </a:r>
            <a:r>
              <a:rPr lang="es-ES" dirty="0"/>
              <a:t>: Supone una estructura instrumental al servicio de la función jurisdiccional. </a:t>
            </a:r>
          </a:p>
          <a:p>
            <a:pPr marL="0" indent="0">
              <a:lnSpc>
                <a:spcPct val="120000"/>
              </a:lnSpc>
              <a:buNone/>
            </a:pPr>
            <a:endParaRPr lang="es-ES" dirty="0"/>
          </a:p>
          <a:p>
            <a:pPr algn="just">
              <a:lnSpc>
                <a:spcPct val="120000"/>
              </a:lnSpc>
            </a:pPr>
            <a:r>
              <a:rPr lang="es-ES" cap="all" dirty="0">
                <a:solidFill>
                  <a:schemeClr val="accent1">
                    <a:lumMod val="75000"/>
                  </a:schemeClr>
                </a:solidFill>
              </a:rPr>
              <a:t>Correlación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/>
              <a:t>entre organización judicial y organización de la oficina judicial.  </a:t>
            </a:r>
          </a:p>
          <a:p>
            <a:pPr marL="0" indent="0">
              <a:lnSpc>
                <a:spcPct val="120000"/>
              </a:lnSpc>
              <a:buNone/>
            </a:pPr>
            <a:endParaRPr lang="es-ES" dirty="0"/>
          </a:p>
          <a:p>
            <a:pPr algn="just">
              <a:lnSpc>
                <a:spcPct val="120000"/>
              </a:lnSpc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HOMOGENIEDAD</a:t>
            </a:r>
            <a:r>
              <a:rPr lang="es-ES" dirty="0"/>
              <a:t>: un marco común con opciones de flexibilidad para adaptarse a las circunstancias de cada Tribunal de Instancia. </a:t>
            </a:r>
          </a:p>
          <a:p>
            <a:pPr mar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endParaRPr lang="es-ES" dirty="0">
              <a:solidFill>
                <a:schemeClr val="accent1"/>
              </a:solidFill>
            </a:endParaRP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8931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11C5F-F59C-7A99-D43E-35713CEA9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PREMISAS PARA ABORDAR LA IMPLANTACIÓN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5D950C-095F-F8B2-042F-980297E3E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rgbClr val="0070C0"/>
                </a:solidFill>
              </a:rPr>
              <a:t>REORGANIZACION</a:t>
            </a:r>
            <a:r>
              <a:rPr lang="es-ES" dirty="0"/>
              <a:t> Y RESTRUCTURACION</a:t>
            </a:r>
          </a:p>
          <a:p>
            <a:endParaRPr lang="es-ES" dirty="0"/>
          </a:p>
          <a:p>
            <a:r>
              <a:rPr lang="es-ES" dirty="0">
                <a:solidFill>
                  <a:srgbClr val="0070C0"/>
                </a:solidFill>
              </a:rPr>
              <a:t>MISMAS FUNCIONES </a:t>
            </a:r>
            <a:r>
              <a:rPr lang="es-ES" dirty="0"/>
              <a:t>Y TAREAS EN DISTINTA ORGANIZACIÓN</a:t>
            </a:r>
          </a:p>
          <a:p>
            <a:endParaRPr lang="es-ES" dirty="0"/>
          </a:p>
          <a:p>
            <a:r>
              <a:rPr lang="es-ES" dirty="0"/>
              <a:t>PUEDEN </a:t>
            </a:r>
            <a:r>
              <a:rPr lang="es-ES" dirty="0">
                <a:solidFill>
                  <a:srgbClr val="0070C0"/>
                </a:solidFill>
              </a:rPr>
              <a:t>MANTENERSE</a:t>
            </a:r>
            <a:r>
              <a:rPr lang="es-ES" dirty="0"/>
              <a:t> LOS COMPLEMENTOS.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 El MISMO PERSONAL, MISMAS FUNCIONES, DISTINTA ESTRUCTURA 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03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1887</Words>
  <Application>Microsoft Office PowerPoint</Application>
  <PresentationFormat>Panorámica</PresentationFormat>
  <Paragraphs>326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Tema de Office</vt:lpstr>
      <vt:lpstr>Presentación de PowerPoint</vt:lpstr>
      <vt:lpstr>OFICINA JUDICIAL ley 1/2025</vt:lpstr>
      <vt:lpstr> ORGANIZACIÓN EN SERVIVIOS COMUNES </vt:lpstr>
      <vt:lpstr>TIPOS DE SERVICIOS COMUNES ley 1/2025</vt:lpstr>
      <vt:lpstr>¿ QUÉ PUEDE SUPONER LA REFORMA PARA LOS PUESTOS DE TRABAJO DEL PERSONAL DE LA ADMINISTRACIÓN?</vt:lpstr>
      <vt:lpstr> OPORTUNIDAD </vt:lpstr>
      <vt:lpstr>Presentación de PowerPoint</vt:lpstr>
      <vt:lpstr>PRINCIPIOS QUE DEBEN REGIR EL DISEÑO DE LA OFICINA JUDICIAL</vt:lpstr>
      <vt:lpstr>PREMISAS PARA ABORDAR LA IMPLANTACIÓN</vt:lpstr>
      <vt:lpstr>Presentación de PowerPoint</vt:lpstr>
      <vt:lpstr>QUÉ SERVICIOS COMUNES FORMAN PARTE DE LA OFICINA DEL PAIS VASCO</vt:lpstr>
      <vt:lpstr>Presentación de PowerPoint</vt:lpstr>
      <vt:lpstr>Garantizar el conocimiento, especialización y seguridad del personal</vt:lpstr>
      <vt:lpstr>Garantizar un reparto más equitativo de la carga de trabajo</vt:lpstr>
      <vt:lpstr>Mejorar la coordinación y comunicación</vt:lpstr>
      <vt:lpstr>TRIBUNAL INSTANCIA CON SECCIÓN UNICA CIVIL Y DE INSTRUCCIÓN. Azpeitia, Tolosa, Bergara, Irún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Oficina judicial en Tribunal de Instancia con varias secciones. Donostia y Eibar</vt:lpstr>
      <vt:lpstr>Presentación de PowerPoint</vt:lpstr>
      <vt:lpstr>Presentación de PowerPoint</vt:lpstr>
      <vt:lpstr>Presentación de PowerPoint</vt:lpstr>
      <vt:lpstr>Presentación de PowerPoint</vt:lpstr>
      <vt:lpstr> QUÉ CONLLEVA LA IMPLANTACIÓN para el departamento </vt:lpstr>
      <vt:lpstr>Presentación de PowerPoint</vt:lpstr>
      <vt:lpstr>Criterios para reorganización del personal en los servicios comunes</vt:lpstr>
      <vt:lpstr>Estado de implantación en BIZKAIA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Soria Encarnacion, Ines</dc:creator>
  <cp:lastModifiedBy>Soria Encarnacion, Ines</cp:lastModifiedBy>
  <cp:revision>6</cp:revision>
  <cp:lastPrinted>2025-09-16T06:47:23Z</cp:lastPrinted>
  <dcterms:created xsi:type="dcterms:W3CDTF">2025-09-05T09:24:36Z</dcterms:created>
  <dcterms:modified xsi:type="dcterms:W3CDTF">2025-11-11T20:41:39Z</dcterms:modified>
</cp:coreProperties>
</file>