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4"/>
  </p:sldMasterIdLst>
  <p:notesMasterIdLst>
    <p:notesMasterId r:id="rId31"/>
  </p:notesMasterIdLst>
  <p:handoutMasterIdLst>
    <p:handoutMasterId r:id="rId32"/>
  </p:handoutMasterIdLst>
  <p:sldIdLst>
    <p:sldId id="256" r:id="rId5"/>
    <p:sldId id="277" r:id="rId6"/>
    <p:sldId id="313" r:id="rId7"/>
    <p:sldId id="309" r:id="rId8"/>
    <p:sldId id="310" r:id="rId9"/>
    <p:sldId id="311" r:id="rId10"/>
    <p:sldId id="290" r:id="rId11"/>
    <p:sldId id="287" r:id="rId12"/>
    <p:sldId id="297" r:id="rId13"/>
    <p:sldId id="299" r:id="rId14"/>
    <p:sldId id="304" r:id="rId15"/>
    <p:sldId id="314" r:id="rId16"/>
    <p:sldId id="315" r:id="rId17"/>
    <p:sldId id="301" r:id="rId18"/>
    <p:sldId id="316" r:id="rId19"/>
    <p:sldId id="312" r:id="rId20"/>
    <p:sldId id="320" r:id="rId21"/>
    <p:sldId id="318" r:id="rId22"/>
    <p:sldId id="321" r:id="rId23"/>
    <p:sldId id="322" r:id="rId24"/>
    <p:sldId id="319" r:id="rId25"/>
    <p:sldId id="324" r:id="rId26"/>
    <p:sldId id="317" r:id="rId27"/>
    <p:sldId id="263" r:id="rId28"/>
    <p:sldId id="275" r:id="rId29"/>
    <p:sldId id="289" r:id="rId30"/>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11B30F48-6FE2-4FDF-9A71-17C6A1857AF6}">
          <p14:sldIdLst>
            <p14:sldId id="256"/>
            <p14:sldId id="277"/>
            <p14:sldId id="313"/>
            <p14:sldId id="309"/>
            <p14:sldId id="310"/>
            <p14:sldId id="311"/>
            <p14:sldId id="290"/>
            <p14:sldId id="287"/>
            <p14:sldId id="297"/>
            <p14:sldId id="299"/>
            <p14:sldId id="304"/>
            <p14:sldId id="314"/>
            <p14:sldId id="315"/>
          </p14:sldIdLst>
        </p14:section>
        <p14:section name="Sección sin título" id="{9C372F86-2428-4A89-8C4F-C80009291A92}">
          <p14:sldIdLst>
            <p14:sldId id="301"/>
            <p14:sldId id="316"/>
            <p14:sldId id="312"/>
            <p14:sldId id="320"/>
            <p14:sldId id="318"/>
            <p14:sldId id="321"/>
            <p14:sldId id="322"/>
            <p14:sldId id="319"/>
            <p14:sldId id="324"/>
            <p14:sldId id="317"/>
            <p14:sldId id="263"/>
            <p14:sldId id="275"/>
            <p14:sldId id="28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Aut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0840E5-76BA-4283-947B-4959FC6A1445}" v="3" dt="2025-11-11T12:58:33.0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77" autoAdjust="0"/>
    <p:restoredTop sz="94660"/>
  </p:normalViewPr>
  <p:slideViewPr>
    <p:cSldViewPr snapToGrid="0">
      <p:cViewPr varScale="1">
        <p:scale>
          <a:sx n="64" d="100"/>
          <a:sy n="64" d="100"/>
        </p:scale>
        <p:origin x="632" y="32"/>
      </p:cViewPr>
      <p:guideLst/>
    </p:cSldViewPr>
  </p:slideViewPr>
  <p:notesTextViewPr>
    <p:cViewPr>
      <p:scale>
        <a:sx n="1" d="1"/>
        <a:sy n="1" d="1"/>
      </p:scale>
      <p:origin x="0" y="0"/>
    </p:cViewPr>
  </p:notesTextViewPr>
  <p:notesViewPr>
    <p:cSldViewPr snapToGrid="0">
      <p:cViewPr varScale="1">
        <p:scale>
          <a:sx n="90" d="100"/>
          <a:sy n="90" d="100"/>
        </p:scale>
        <p:origin x="3774"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7F8C49-0A33-4C7C-89F8-05B27316EF90}" type="doc">
      <dgm:prSet loTypeId="urn:microsoft.com/office/officeart/2016/7/layout/VerticalDownArrowProcess" loCatId="process" qsTypeId="urn:microsoft.com/office/officeart/2005/8/quickstyle/simple1" qsCatId="simple" csTypeId="urn:microsoft.com/office/officeart/2005/8/colors/colorful1" csCatId="colorful" phldr="1"/>
      <dgm:spPr/>
      <dgm:t>
        <a:bodyPr/>
        <a:lstStyle/>
        <a:p>
          <a:endParaRPr lang="en-US"/>
        </a:p>
      </dgm:t>
    </dgm:pt>
    <dgm:pt modelId="{FC8A151E-978D-47EC-9393-BAE8A99BA1DE}">
      <dgm:prSet/>
      <dgm:spPr/>
      <dgm:t>
        <a:bodyPr/>
        <a:lstStyle/>
        <a:p>
          <a:r>
            <a:rPr lang="en-US" dirty="0"/>
            <a:t>D</a:t>
          </a:r>
        </a:p>
        <a:p>
          <a:r>
            <a:rPr lang="en-US" dirty="0"/>
            <a:t>I</a:t>
          </a:r>
        </a:p>
        <a:p>
          <a:r>
            <a:rPr lang="en-US" dirty="0"/>
            <a:t>S</a:t>
          </a:r>
        </a:p>
        <a:p>
          <a:r>
            <a:rPr lang="en-US" dirty="0"/>
            <a:t>E</a:t>
          </a:r>
        </a:p>
        <a:p>
          <a:r>
            <a:rPr lang="en-US" dirty="0"/>
            <a:t>Ñ</a:t>
          </a:r>
        </a:p>
        <a:p>
          <a:r>
            <a:rPr lang="en-US" dirty="0"/>
            <a:t>O</a:t>
          </a:r>
        </a:p>
      </dgm:t>
    </dgm:pt>
    <dgm:pt modelId="{A254610D-407B-4857-8C42-80E087350A4F}" type="parTrans" cxnId="{7B479BDF-FFB5-4523-B9AF-E7CAF0F0C1C4}">
      <dgm:prSet/>
      <dgm:spPr/>
      <dgm:t>
        <a:bodyPr/>
        <a:lstStyle/>
        <a:p>
          <a:endParaRPr lang="en-US"/>
        </a:p>
      </dgm:t>
    </dgm:pt>
    <dgm:pt modelId="{C678D2F5-5616-48BD-8071-CD51576B8CE4}" type="sibTrans" cxnId="{7B479BDF-FFB5-4523-B9AF-E7CAF0F0C1C4}">
      <dgm:prSet/>
      <dgm:spPr/>
      <dgm:t>
        <a:bodyPr/>
        <a:lstStyle/>
        <a:p>
          <a:endParaRPr lang="en-US"/>
        </a:p>
      </dgm:t>
    </dgm:pt>
    <dgm:pt modelId="{F870C501-4846-43CA-9F26-2D3FFDAB0017}">
      <dgm:prSet/>
      <dgm:spPr/>
      <dgm:t>
        <a:bodyPr/>
        <a:lstStyle/>
        <a:p>
          <a:pPr algn="l">
            <a:buFont typeface="Wingdings" panose="05000000000000000000" pitchFamily="2" charset="2"/>
            <a:buChar char="v"/>
          </a:pPr>
          <a:r>
            <a:rPr lang="es-ES" dirty="0"/>
            <a:t>   	</a:t>
          </a:r>
          <a:r>
            <a:rPr lang="es-ES" dirty="0">
              <a:highlight>
                <a:srgbClr val="FFFF00"/>
              </a:highlight>
            </a:rPr>
            <a:t>SERVICIO COMUN DE TRAMITACIÓN </a:t>
          </a:r>
          <a:r>
            <a:rPr lang="es-ES" dirty="0"/>
            <a:t>que realiza las funciones requeridas para la 	ordenación del procedimiento art 437.1</a:t>
          </a:r>
        </a:p>
        <a:p>
          <a:pPr algn="l">
            <a:buFont typeface="Wingdings" panose="05000000000000000000" pitchFamily="2" charset="2"/>
            <a:buChar char="v"/>
          </a:pPr>
          <a:r>
            <a:rPr lang="es-ES" dirty="0"/>
            <a:t>   	</a:t>
          </a:r>
        </a:p>
      </dgm:t>
    </dgm:pt>
    <dgm:pt modelId="{811A2E2D-0B77-4358-AA7C-D701CB8AD095}" type="parTrans" cxnId="{A8A501B5-8542-4787-82B1-62EBE047B357}">
      <dgm:prSet/>
      <dgm:spPr/>
      <dgm:t>
        <a:bodyPr/>
        <a:lstStyle/>
        <a:p>
          <a:endParaRPr lang="es-ES"/>
        </a:p>
      </dgm:t>
    </dgm:pt>
    <dgm:pt modelId="{45AD6478-5042-43A9-9D24-73E190B72220}" type="sibTrans" cxnId="{A8A501B5-8542-4787-82B1-62EBE047B357}">
      <dgm:prSet/>
      <dgm:spPr/>
      <dgm:t>
        <a:bodyPr/>
        <a:lstStyle/>
        <a:p>
          <a:endParaRPr lang="es-ES"/>
        </a:p>
      </dgm:t>
    </dgm:pt>
    <dgm:pt modelId="{65EF4ABB-15DC-4DA6-9A62-EABF0A438E9B}">
      <dgm:prSet/>
      <dgm:spPr/>
      <dgm:t>
        <a:bodyPr/>
        <a:lstStyle/>
        <a:p>
          <a:pPr algn="ctr">
            <a:buNone/>
          </a:pPr>
          <a:r>
            <a:rPr lang="es-ES" b="0" u="none" dirty="0">
              <a:effectLst>
                <a:outerShdw blurRad="38100" dist="38100" dir="2700000" algn="tl">
                  <a:srgbClr val="000000">
                    <a:alpha val="43137"/>
                  </a:srgbClr>
                </a:outerShdw>
              </a:effectLst>
            </a:rPr>
            <a:t>         </a:t>
          </a:r>
          <a:r>
            <a:rPr lang="es-ES" b="1" u="sng" dirty="0">
              <a:effectLst>
                <a:outerShdw blurRad="38100" dist="38100" dir="2700000" algn="tl">
                  <a:srgbClr val="000000">
                    <a:alpha val="43137"/>
                  </a:srgbClr>
                </a:outerShdw>
              </a:effectLst>
            </a:rPr>
            <a:t>OFICINA JUDICIAL DEL TRIBUNAL DE INSTANCIA</a:t>
          </a:r>
        </a:p>
        <a:p>
          <a:pPr algn="ctr">
            <a:buNone/>
          </a:pPr>
          <a:endParaRPr lang="es-ES" b="1" u="sng" dirty="0">
            <a:effectLst>
              <a:outerShdw blurRad="38100" dist="38100" dir="2700000" algn="tl">
                <a:srgbClr val="000000">
                  <a:alpha val="43137"/>
                </a:srgbClr>
              </a:outerShdw>
            </a:effectLst>
          </a:endParaRPr>
        </a:p>
        <a:p>
          <a:pPr algn="ctr">
            <a:buNone/>
          </a:pPr>
          <a:r>
            <a:rPr lang="es-ES" b="1" u="sng" dirty="0">
              <a:effectLst>
                <a:outerShdw blurRad="38100" dist="38100" dir="2700000" algn="tl">
                  <a:srgbClr val="000000">
                    <a:alpha val="43137"/>
                  </a:srgbClr>
                </a:outerShdw>
              </a:effectLst>
            </a:rPr>
            <a:t>ESTRUCTURA</a:t>
          </a:r>
        </a:p>
        <a:p>
          <a:pPr algn="ctr">
            <a:buNone/>
          </a:pPr>
          <a:endParaRPr lang="es-ES" b="1" u="sng" dirty="0">
            <a:effectLst>
              <a:outerShdw blurRad="38100" dist="38100" dir="2700000" algn="tl">
                <a:srgbClr val="000000">
                  <a:alpha val="43137"/>
                </a:srgbClr>
              </a:outerShdw>
            </a:effectLst>
          </a:endParaRPr>
        </a:p>
        <a:p>
          <a:pPr algn="l">
            <a:buFont typeface="Wingdings" panose="05000000000000000000" pitchFamily="2" charset="2"/>
            <a:buChar char="v"/>
          </a:pPr>
          <a:r>
            <a:rPr lang="es-ES" dirty="0"/>
            <a:t>   	</a:t>
          </a:r>
          <a:r>
            <a:rPr lang="es-ES" dirty="0">
              <a:highlight>
                <a:srgbClr val="FFFF00"/>
              </a:highlight>
            </a:rPr>
            <a:t>SERVICIO COMUN GENERAL </a:t>
          </a:r>
          <a:r>
            <a:rPr lang="es-ES" dirty="0">
              <a:effectLst/>
              <a:latin typeface="+mj-lt"/>
              <a:ea typeface="Calibri" panose="020F0502020204030204" pitchFamily="34" charset="0"/>
              <a:cs typeface="Times New Roman" panose="02020603050405020304" pitchFamily="18" charset="0"/>
            </a:rPr>
            <a:t>se configura como la unidad operativa encargada de 	prestar servicios de </a:t>
          </a:r>
          <a:r>
            <a:rPr lang="es-ES" b="1" dirty="0">
              <a:effectLst/>
              <a:latin typeface="+mj-lt"/>
              <a:ea typeface="Calibri" panose="020F0502020204030204" pitchFamily="34" charset="0"/>
              <a:cs typeface="Times New Roman" panose="02020603050405020304" pitchFamily="18" charset="0"/>
            </a:rPr>
            <a:t>apoyo logístico y funcional transversales </a:t>
          </a:r>
          <a:r>
            <a:rPr lang="es-ES" dirty="0">
              <a:effectLst/>
              <a:latin typeface="+mj-lt"/>
              <a:ea typeface="Calibri" panose="020F0502020204030204" pitchFamily="34" charset="0"/>
              <a:cs typeface="Times New Roman" panose="02020603050405020304" pitchFamily="18" charset="0"/>
            </a:rPr>
            <a:t>al conjunto del  	Tribunal de Instancia</a:t>
          </a:r>
          <a:endParaRPr lang="es-ES" dirty="0"/>
        </a:p>
      </dgm:t>
    </dgm:pt>
    <dgm:pt modelId="{B0253DA8-A5BD-49FA-B29C-A06D90948408}" type="parTrans" cxnId="{445A48C0-1F96-4D23-BC78-939CF1D9D5AC}">
      <dgm:prSet/>
      <dgm:spPr/>
      <dgm:t>
        <a:bodyPr/>
        <a:lstStyle/>
        <a:p>
          <a:endParaRPr lang="es-ES"/>
        </a:p>
      </dgm:t>
    </dgm:pt>
    <dgm:pt modelId="{E01E0A90-2133-420C-967A-F9A5F972912D}" type="sibTrans" cxnId="{445A48C0-1F96-4D23-BC78-939CF1D9D5AC}">
      <dgm:prSet/>
      <dgm:spPr/>
      <dgm:t>
        <a:bodyPr/>
        <a:lstStyle/>
        <a:p>
          <a:endParaRPr lang="es-ES"/>
        </a:p>
      </dgm:t>
    </dgm:pt>
    <dgm:pt modelId="{1C618291-A8DB-408C-AFDC-4ACFECB39946}" type="pres">
      <dgm:prSet presAssocID="{617F8C49-0A33-4C7C-89F8-05B27316EF90}" presName="Name0" presStyleCnt="0">
        <dgm:presLayoutVars>
          <dgm:dir/>
          <dgm:animLvl val="lvl"/>
          <dgm:resizeHandles val="exact"/>
        </dgm:presLayoutVars>
      </dgm:prSet>
      <dgm:spPr/>
    </dgm:pt>
    <dgm:pt modelId="{3EA8D224-C39F-4353-8B85-A3593F95C336}" type="pres">
      <dgm:prSet presAssocID="{FC8A151E-978D-47EC-9393-BAE8A99BA1DE}" presName="boxAndChildren" presStyleCnt="0"/>
      <dgm:spPr/>
    </dgm:pt>
    <dgm:pt modelId="{27645DEC-A7AD-4E9C-BEA0-544AC74A8F04}" type="pres">
      <dgm:prSet presAssocID="{FC8A151E-978D-47EC-9393-BAE8A99BA1DE}" presName="parentTextBox" presStyleLbl="alignNode1" presStyleIdx="0" presStyleCnt="1" custScaleY="98926" custLinFactNeighborX="19853" custLinFactNeighborY="249"/>
      <dgm:spPr/>
    </dgm:pt>
    <dgm:pt modelId="{88526892-5B67-48FD-9251-F8FC795A78B4}" type="pres">
      <dgm:prSet presAssocID="{FC8A151E-978D-47EC-9393-BAE8A99BA1DE}" presName="descendantBox" presStyleLbl="bgAccFollowNode1" presStyleIdx="0" presStyleCnt="1" custScaleX="112447" custLinFactNeighborX="-1372" custLinFactNeighborY="-667"/>
      <dgm:spPr/>
    </dgm:pt>
  </dgm:ptLst>
  <dgm:cxnLst>
    <dgm:cxn modelId="{EA4D4062-C588-4FD7-B8BC-D32DA36076F8}" type="presOf" srcId="{F870C501-4846-43CA-9F26-2D3FFDAB0017}" destId="{88526892-5B67-48FD-9251-F8FC795A78B4}" srcOrd="0" destOrd="1" presId="urn:microsoft.com/office/officeart/2016/7/layout/VerticalDownArrowProcess"/>
    <dgm:cxn modelId="{82B3924D-4A9D-4D0A-8969-ECF6AC0DFCFB}" type="presOf" srcId="{FC8A151E-978D-47EC-9393-BAE8A99BA1DE}" destId="{27645DEC-A7AD-4E9C-BEA0-544AC74A8F04}" srcOrd="0" destOrd="0" presId="urn:microsoft.com/office/officeart/2016/7/layout/VerticalDownArrowProcess"/>
    <dgm:cxn modelId="{0D19DB7E-4371-4143-A29C-23556E36AF3B}" type="presOf" srcId="{617F8C49-0A33-4C7C-89F8-05B27316EF90}" destId="{1C618291-A8DB-408C-AFDC-4ACFECB39946}" srcOrd="0" destOrd="0" presId="urn:microsoft.com/office/officeart/2016/7/layout/VerticalDownArrowProcess"/>
    <dgm:cxn modelId="{A8A501B5-8542-4787-82B1-62EBE047B357}" srcId="{FC8A151E-978D-47EC-9393-BAE8A99BA1DE}" destId="{F870C501-4846-43CA-9F26-2D3FFDAB0017}" srcOrd="1" destOrd="0" parTransId="{811A2E2D-0B77-4358-AA7C-D701CB8AD095}" sibTransId="{45AD6478-5042-43A9-9D24-73E190B72220}"/>
    <dgm:cxn modelId="{445A48C0-1F96-4D23-BC78-939CF1D9D5AC}" srcId="{FC8A151E-978D-47EC-9393-BAE8A99BA1DE}" destId="{65EF4ABB-15DC-4DA6-9A62-EABF0A438E9B}" srcOrd="0" destOrd="0" parTransId="{B0253DA8-A5BD-49FA-B29C-A06D90948408}" sibTransId="{E01E0A90-2133-420C-967A-F9A5F972912D}"/>
    <dgm:cxn modelId="{7B479BDF-FFB5-4523-B9AF-E7CAF0F0C1C4}" srcId="{617F8C49-0A33-4C7C-89F8-05B27316EF90}" destId="{FC8A151E-978D-47EC-9393-BAE8A99BA1DE}" srcOrd="0" destOrd="0" parTransId="{A254610D-407B-4857-8C42-80E087350A4F}" sibTransId="{C678D2F5-5616-48BD-8071-CD51576B8CE4}"/>
    <dgm:cxn modelId="{81E083E5-827D-4FAB-B0D7-7AE53EF59471}" type="presOf" srcId="{65EF4ABB-15DC-4DA6-9A62-EABF0A438E9B}" destId="{88526892-5B67-48FD-9251-F8FC795A78B4}" srcOrd="0" destOrd="0" presId="urn:microsoft.com/office/officeart/2016/7/layout/VerticalDownArrowProcess"/>
    <dgm:cxn modelId="{60A761FC-DCD7-4571-BD6E-1A46F9AD96C0}" type="presParOf" srcId="{1C618291-A8DB-408C-AFDC-4ACFECB39946}" destId="{3EA8D224-C39F-4353-8B85-A3593F95C336}" srcOrd="0" destOrd="0" presId="urn:microsoft.com/office/officeart/2016/7/layout/VerticalDownArrowProcess"/>
    <dgm:cxn modelId="{A69D2E67-0C92-4446-A47E-85F71BB53BC0}" type="presParOf" srcId="{3EA8D224-C39F-4353-8B85-A3593F95C336}" destId="{27645DEC-A7AD-4E9C-BEA0-544AC74A8F04}" srcOrd="0" destOrd="0" presId="urn:microsoft.com/office/officeart/2016/7/layout/VerticalDownArrowProcess"/>
    <dgm:cxn modelId="{4FDA27C4-403F-4FCB-A923-A5C6F39CE7C9}" type="presParOf" srcId="{3EA8D224-C39F-4353-8B85-A3593F95C336}" destId="{88526892-5B67-48FD-9251-F8FC795A78B4}" srcOrd="1" destOrd="0" presId="urn:microsoft.com/office/officeart/2016/7/layout/VerticalDown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CD4BCA-9344-4265-A124-0DBB2817CEC7}"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52DC9BDF-E667-4E58-986E-87CDAF16B85F}">
      <dgm:prSet custT="1"/>
      <dgm:spPr/>
      <dgm:t>
        <a:bodyPr/>
        <a:lstStyle/>
        <a:p>
          <a:pPr algn="ctr"/>
          <a:r>
            <a:rPr lang="es-ES" sz="1800" b="1" dirty="0"/>
            <a:t>DEFINICIÓN</a:t>
          </a:r>
          <a:r>
            <a:rPr lang="es-ES" sz="1500" b="1" dirty="0"/>
            <a:t> </a:t>
          </a:r>
          <a:endParaRPr lang="en-US" sz="1500" dirty="0"/>
        </a:p>
      </dgm:t>
    </dgm:pt>
    <dgm:pt modelId="{2C5B19BB-BDDB-4F8B-8FDE-AF7319408832}" type="parTrans" cxnId="{9314E295-EF0A-4F0F-8147-3B88A739F2BE}">
      <dgm:prSet/>
      <dgm:spPr/>
      <dgm:t>
        <a:bodyPr/>
        <a:lstStyle/>
        <a:p>
          <a:endParaRPr lang="en-US"/>
        </a:p>
      </dgm:t>
    </dgm:pt>
    <dgm:pt modelId="{DB5B6820-8893-458F-89BE-D88E190A738B}" type="sibTrans" cxnId="{9314E295-EF0A-4F0F-8147-3B88A739F2BE}">
      <dgm:prSet/>
      <dgm:spPr/>
      <dgm:t>
        <a:bodyPr/>
        <a:lstStyle/>
        <a:p>
          <a:endParaRPr lang="en-US"/>
        </a:p>
      </dgm:t>
    </dgm:pt>
    <dgm:pt modelId="{C75BDC6B-D492-4C69-8411-DD92B445E2A6}">
      <dgm:prSet/>
      <dgm:spPr/>
      <dgm:t>
        <a:bodyPr/>
        <a:lstStyle/>
        <a:p>
          <a:r>
            <a:rPr lang="es-ES" b="1" dirty="0"/>
            <a:t>El protocolo de actuación es una herramienta organizativa que sirve de soporte a la oficina judicial, en la que se define cuál es su estructura interna y los mecanismos de interrelación entre diferentes unidades, cómo se desarrolla su actividad dentro de la oficina judicial y cómo se relaciona dicha oficina, tanto en el ámbito interno como externo</a:t>
          </a:r>
          <a:endParaRPr lang="en-US" dirty="0"/>
        </a:p>
      </dgm:t>
    </dgm:pt>
    <dgm:pt modelId="{636CF9F7-1834-461C-B3D4-FA4CE2368B81}" type="parTrans" cxnId="{88166FBB-EF16-4EC4-AC22-04A2FA7B007A}">
      <dgm:prSet/>
      <dgm:spPr/>
      <dgm:t>
        <a:bodyPr/>
        <a:lstStyle/>
        <a:p>
          <a:endParaRPr lang="en-US"/>
        </a:p>
      </dgm:t>
    </dgm:pt>
    <dgm:pt modelId="{FDDA36CE-7E6D-4815-9AEF-61491ED5FE08}" type="sibTrans" cxnId="{88166FBB-EF16-4EC4-AC22-04A2FA7B007A}">
      <dgm:prSet/>
      <dgm:spPr/>
      <dgm:t>
        <a:bodyPr/>
        <a:lstStyle/>
        <a:p>
          <a:endParaRPr lang="en-US"/>
        </a:p>
      </dgm:t>
    </dgm:pt>
    <dgm:pt modelId="{A55521C2-8333-48EE-850D-C46FE5B9150C}">
      <dgm:prSet/>
      <dgm:spPr/>
      <dgm:t>
        <a:bodyPr/>
        <a:lstStyle/>
        <a:p>
          <a:r>
            <a:rPr lang="es-ES" b="1"/>
            <a:t>Tiene un carácter normativo, dinámico y flexible</a:t>
          </a:r>
          <a:endParaRPr lang="en-US"/>
        </a:p>
      </dgm:t>
    </dgm:pt>
    <dgm:pt modelId="{C8F4F3C2-F47F-4026-84E1-B7C07A2E6314}" type="parTrans" cxnId="{0BEB24A0-E0CC-452C-B4D2-1FDF357931A8}">
      <dgm:prSet/>
      <dgm:spPr/>
      <dgm:t>
        <a:bodyPr/>
        <a:lstStyle/>
        <a:p>
          <a:endParaRPr lang="en-US"/>
        </a:p>
      </dgm:t>
    </dgm:pt>
    <dgm:pt modelId="{1880E6A9-0EE1-4236-BB0F-F1DF70FFC80A}" type="sibTrans" cxnId="{0BEB24A0-E0CC-452C-B4D2-1FDF357931A8}">
      <dgm:prSet/>
      <dgm:spPr/>
      <dgm:t>
        <a:bodyPr/>
        <a:lstStyle/>
        <a:p>
          <a:endParaRPr lang="en-US"/>
        </a:p>
      </dgm:t>
    </dgm:pt>
    <dgm:pt modelId="{5B8685DA-91E3-4AAD-9FB4-F7E3BDFA1360}" type="pres">
      <dgm:prSet presAssocID="{9BCD4BCA-9344-4265-A124-0DBB2817CEC7}" presName="outerComposite" presStyleCnt="0">
        <dgm:presLayoutVars>
          <dgm:chMax val="5"/>
          <dgm:dir/>
          <dgm:resizeHandles val="exact"/>
        </dgm:presLayoutVars>
      </dgm:prSet>
      <dgm:spPr/>
    </dgm:pt>
    <dgm:pt modelId="{B86D3536-0C0A-4B4D-AAF8-F4BC04E9D552}" type="pres">
      <dgm:prSet presAssocID="{9BCD4BCA-9344-4265-A124-0DBB2817CEC7}" presName="dummyMaxCanvas" presStyleCnt="0">
        <dgm:presLayoutVars/>
      </dgm:prSet>
      <dgm:spPr/>
    </dgm:pt>
    <dgm:pt modelId="{9FBBE5A0-FDC1-4ED8-9AD8-2937D66CB638}" type="pres">
      <dgm:prSet presAssocID="{9BCD4BCA-9344-4265-A124-0DBB2817CEC7}" presName="ThreeNodes_1" presStyleLbl="node1" presStyleIdx="0" presStyleCnt="3">
        <dgm:presLayoutVars>
          <dgm:bulletEnabled val="1"/>
        </dgm:presLayoutVars>
      </dgm:prSet>
      <dgm:spPr/>
    </dgm:pt>
    <dgm:pt modelId="{68A9719E-A86F-4F62-B2E1-E44CD9777F1A}" type="pres">
      <dgm:prSet presAssocID="{9BCD4BCA-9344-4265-A124-0DBB2817CEC7}" presName="ThreeNodes_2" presStyleLbl="node1" presStyleIdx="1" presStyleCnt="3">
        <dgm:presLayoutVars>
          <dgm:bulletEnabled val="1"/>
        </dgm:presLayoutVars>
      </dgm:prSet>
      <dgm:spPr/>
    </dgm:pt>
    <dgm:pt modelId="{D99EBBF2-4DD9-4990-B04C-194ACF2A3121}" type="pres">
      <dgm:prSet presAssocID="{9BCD4BCA-9344-4265-A124-0DBB2817CEC7}" presName="ThreeNodes_3" presStyleLbl="node1" presStyleIdx="2" presStyleCnt="3">
        <dgm:presLayoutVars>
          <dgm:bulletEnabled val="1"/>
        </dgm:presLayoutVars>
      </dgm:prSet>
      <dgm:spPr/>
    </dgm:pt>
    <dgm:pt modelId="{9C83D896-182D-4ED0-9777-F4B047338644}" type="pres">
      <dgm:prSet presAssocID="{9BCD4BCA-9344-4265-A124-0DBB2817CEC7}" presName="ThreeConn_1-2" presStyleLbl="fgAccFollowNode1" presStyleIdx="0" presStyleCnt="2">
        <dgm:presLayoutVars>
          <dgm:bulletEnabled val="1"/>
        </dgm:presLayoutVars>
      </dgm:prSet>
      <dgm:spPr/>
    </dgm:pt>
    <dgm:pt modelId="{4E0F2E3C-78E1-427B-8616-51341670B0E9}" type="pres">
      <dgm:prSet presAssocID="{9BCD4BCA-9344-4265-A124-0DBB2817CEC7}" presName="ThreeConn_2-3" presStyleLbl="fgAccFollowNode1" presStyleIdx="1" presStyleCnt="2">
        <dgm:presLayoutVars>
          <dgm:bulletEnabled val="1"/>
        </dgm:presLayoutVars>
      </dgm:prSet>
      <dgm:spPr/>
    </dgm:pt>
    <dgm:pt modelId="{8581BD9E-5EE8-4379-AE26-EDE11A4465FE}" type="pres">
      <dgm:prSet presAssocID="{9BCD4BCA-9344-4265-A124-0DBB2817CEC7}" presName="ThreeNodes_1_text" presStyleLbl="node1" presStyleIdx="2" presStyleCnt="3">
        <dgm:presLayoutVars>
          <dgm:bulletEnabled val="1"/>
        </dgm:presLayoutVars>
      </dgm:prSet>
      <dgm:spPr/>
    </dgm:pt>
    <dgm:pt modelId="{3E5D5CED-76F0-440B-A30A-325F0BE5268F}" type="pres">
      <dgm:prSet presAssocID="{9BCD4BCA-9344-4265-A124-0DBB2817CEC7}" presName="ThreeNodes_2_text" presStyleLbl="node1" presStyleIdx="2" presStyleCnt="3">
        <dgm:presLayoutVars>
          <dgm:bulletEnabled val="1"/>
        </dgm:presLayoutVars>
      </dgm:prSet>
      <dgm:spPr/>
    </dgm:pt>
    <dgm:pt modelId="{81B1B3A2-DE78-491A-B0E1-22ED0B0128DF}" type="pres">
      <dgm:prSet presAssocID="{9BCD4BCA-9344-4265-A124-0DBB2817CEC7}" presName="ThreeNodes_3_text" presStyleLbl="node1" presStyleIdx="2" presStyleCnt="3">
        <dgm:presLayoutVars>
          <dgm:bulletEnabled val="1"/>
        </dgm:presLayoutVars>
      </dgm:prSet>
      <dgm:spPr/>
    </dgm:pt>
  </dgm:ptLst>
  <dgm:cxnLst>
    <dgm:cxn modelId="{BA546F10-CCE9-4505-8BB5-4508CB82EBBD}" type="presOf" srcId="{FDDA36CE-7E6D-4815-9AEF-61491ED5FE08}" destId="{4E0F2E3C-78E1-427B-8616-51341670B0E9}" srcOrd="0" destOrd="0" presId="urn:microsoft.com/office/officeart/2005/8/layout/vProcess5"/>
    <dgm:cxn modelId="{E3E57C1C-2677-4931-B9E8-79D67F0C04D3}" type="presOf" srcId="{C75BDC6B-D492-4C69-8411-DD92B445E2A6}" destId="{3E5D5CED-76F0-440B-A30A-325F0BE5268F}" srcOrd="1" destOrd="0" presId="urn:microsoft.com/office/officeart/2005/8/layout/vProcess5"/>
    <dgm:cxn modelId="{62948A24-AF78-4140-A29B-E2F96DFC692E}" type="presOf" srcId="{9BCD4BCA-9344-4265-A124-0DBB2817CEC7}" destId="{5B8685DA-91E3-4AAD-9FB4-F7E3BDFA1360}" srcOrd="0" destOrd="0" presId="urn:microsoft.com/office/officeart/2005/8/layout/vProcess5"/>
    <dgm:cxn modelId="{8C8E895C-1C1C-4F2D-B7B3-10DC93834069}" type="presOf" srcId="{A55521C2-8333-48EE-850D-C46FE5B9150C}" destId="{81B1B3A2-DE78-491A-B0E1-22ED0B0128DF}" srcOrd="1" destOrd="0" presId="urn:microsoft.com/office/officeart/2005/8/layout/vProcess5"/>
    <dgm:cxn modelId="{ECFEFF4E-5CA1-4464-8A28-02FF2D6E2242}" type="presOf" srcId="{DB5B6820-8893-458F-89BE-D88E190A738B}" destId="{9C83D896-182D-4ED0-9777-F4B047338644}" srcOrd="0" destOrd="0" presId="urn:microsoft.com/office/officeart/2005/8/layout/vProcess5"/>
    <dgm:cxn modelId="{45AA2F73-C0FD-4C62-B6A7-94D9EB6307CB}" type="presOf" srcId="{52DC9BDF-E667-4E58-986E-87CDAF16B85F}" destId="{8581BD9E-5EE8-4379-AE26-EDE11A4465FE}" srcOrd="1" destOrd="0" presId="urn:microsoft.com/office/officeart/2005/8/layout/vProcess5"/>
    <dgm:cxn modelId="{5E6C8D56-E55E-4854-A8A9-8E372032538B}" type="presOf" srcId="{52DC9BDF-E667-4E58-986E-87CDAF16B85F}" destId="{9FBBE5A0-FDC1-4ED8-9AD8-2937D66CB638}" srcOrd="0" destOrd="0" presId="urn:microsoft.com/office/officeart/2005/8/layout/vProcess5"/>
    <dgm:cxn modelId="{9314E295-EF0A-4F0F-8147-3B88A739F2BE}" srcId="{9BCD4BCA-9344-4265-A124-0DBB2817CEC7}" destId="{52DC9BDF-E667-4E58-986E-87CDAF16B85F}" srcOrd="0" destOrd="0" parTransId="{2C5B19BB-BDDB-4F8B-8FDE-AF7319408832}" sibTransId="{DB5B6820-8893-458F-89BE-D88E190A738B}"/>
    <dgm:cxn modelId="{0BEB24A0-E0CC-452C-B4D2-1FDF357931A8}" srcId="{9BCD4BCA-9344-4265-A124-0DBB2817CEC7}" destId="{A55521C2-8333-48EE-850D-C46FE5B9150C}" srcOrd="2" destOrd="0" parTransId="{C8F4F3C2-F47F-4026-84E1-B7C07A2E6314}" sibTransId="{1880E6A9-0EE1-4236-BB0F-F1DF70FFC80A}"/>
    <dgm:cxn modelId="{88166FBB-EF16-4EC4-AC22-04A2FA7B007A}" srcId="{9BCD4BCA-9344-4265-A124-0DBB2817CEC7}" destId="{C75BDC6B-D492-4C69-8411-DD92B445E2A6}" srcOrd="1" destOrd="0" parTransId="{636CF9F7-1834-461C-B3D4-FA4CE2368B81}" sibTransId="{FDDA36CE-7E6D-4815-9AEF-61491ED5FE08}"/>
    <dgm:cxn modelId="{A8628BC2-0A70-44F7-9E5A-1029C6A994DE}" type="presOf" srcId="{C75BDC6B-D492-4C69-8411-DD92B445E2A6}" destId="{68A9719E-A86F-4F62-B2E1-E44CD9777F1A}" srcOrd="0" destOrd="0" presId="urn:microsoft.com/office/officeart/2005/8/layout/vProcess5"/>
    <dgm:cxn modelId="{3B9B11FB-8AE9-42CC-8D8B-F2FBBB1F4F72}" type="presOf" srcId="{A55521C2-8333-48EE-850D-C46FE5B9150C}" destId="{D99EBBF2-4DD9-4990-B04C-194ACF2A3121}" srcOrd="0" destOrd="0" presId="urn:microsoft.com/office/officeart/2005/8/layout/vProcess5"/>
    <dgm:cxn modelId="{976A6A45-2CC7-46D5-AD3E-2683A11E2AE3}" type="presParOf" srcId="{5B8685DA-91E3-4AAD-9FB4-F7E3BDFA1360}" destId="{B86D3536-0C0A-4B4D-AAF8-F4BC04E9D552}" srcOrd="0" destOrd="0" presId="urn:microsoft.com/office/officeart/2005/8/layout/vProcess5"/>
    <dgm:cxn modelId="{BF661DAD-9257-4DAD-A115-6B545F1DE51F}" type="presParOf" srcId="{5B8685DA-91E3-4AAD-9FB4-F7E3BDFA1360}" destId="{9FBBE5A0-FDC1-4ED8-9AD8-2937D66CB638}" srcOrd="1" destOrd="0" presId="urn:microsoft.com/office/officeart/2005/8/layout/vProcess5"/>
    <dgm:cxn modelId="{069C0D83-3BED-416A-A3E9-93F81972A639}" type="presParOf" srcId="{5B8685DA-91E3-4AAD-9FB4-F7E3BDFA1360}" destId="{68A9719E-A86F-4F62-B2E1-E44CD9777F1A}" srcOrd="2" destOrd="0" presId="urn:microsoft.com/office/officeart/2005/8/layout/vProcess5"/>
    <dgm:cxn modelId="{28106CDF-4D2A-45EA-966F-DF4D302C987B}" type="presParOf" srcId="{5B8685DA-91E3-4AAD-9FB4-F7E3BDFA1360}" destId="{D99EBBF2-4DD9-4990-B04C-194ACF2A3121}" srcOrd="3" destOrd="0" presId="urn:microsoft.com/office/officeart/2005/8/layout/vProcess5"/>
    <dgm:cxn modelId="{C33A306E-8EEE-4081-9F00-0355D6A890DA}" type="presParOf" srcId="{5B8685DA-91E3-4AAD-9FB4-F7E3BDFA1360}" destId="{9C83D896-182D-4ED0-9777-F4B047338644}" srcOrd="4" destOrd="0" presId="urn:microsoft.com/office/officeart/2005/8/layout/vProcess5"/>
    <dgm:cxn modelId="{7F168147-A873-413D-B501-13FC0B678F39}" type="presParOf" srcId="{5B8685DA-91E3-4AAD-9FB4-F7E3BDFA1360}" destId="{4E0F2E3C-78E1-427B-8616-51341670B0E9}" srcOrd="5" destOrd="0" presId="urn:microsoft.com/office/officeart/2005/8/layout/vProcess5"/>
    <dgm:cxn modelId="{18648596-5E7B-4BEC-A252-8F155380F65C}" type="presParOf" srcId="{5B8685DA-91E3-4AAD-9FB4-F7E3BDFA1360}" destId="{8581BD9E-5EE8-4379-AE26-EDE11A4465FE}" srcOrd="6" destOrd="0" presId="urn:microsoft.com/office/officeart/2005/8/layout/vProcess5"/>
    <dgm:cxn modelId="{183996C9-3C1B-41F7-B2BA-7C9CFEDC83DF}" type="presParOf" srcId="{5B8685DA-91E3-4AAD-9FB4-F7E3BDFA1360}" destId="{3E5D5CED-76F0-440B-A30A-325F0BE5268F}" srcOrd="7" destOrd="0" presId="urn:microsoft.com/office/officeart/2005/8/layout/vProcess5"/>
    <dgm:cxn modelId="{582BAA4C-07B9-4948-808F-D68E82F92228}" type="presParOf" srcId="{5B8685DA-91E3-4AAD-9FB4-F7E3BDFA1360}" destId="{81B1B3A2-DE78-491A-B0E1-22ED0B0128DF}"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45DEC-A7AD-4E9C-BEA0-544AC74A8F04}">
      <dsp:nvSpPr>
        <dsp:cNvPr id="0" name=""/>
        <dsp:cNvSpPr/>
      </dsp:nvSpPr>
      <dsp:spPr>
        <a:xfrm>
          <a:off x="394922" y="48453"/>
          <a:ext cx="3754820" cy="5741346"/>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043" tIns="256032" rIns="267043"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D</a:t>
          </a:r>
        </a:p>
        <a:p>
          <a:pPr marL="0" lvl="0" indent="0" algn="ctr" defTabSz="1600200">
            <a:lnSpc>
              <a:spcPct val="90000"/>
            </a:lnSpc>
            <a:spcBef>
              <a:spcPct val="0"/>
            </a:spcBef>
            <a:spcAft>
              <a:spcPct val="35000"/>
            </a:spcAft>
            <a:buNone/>
          </a:pPr>
          <a:r>
            <a:rPr lang="en-US" sz="3600" kern="1200" dirty="0"/>
            <a:t>I</a:t>
          </a:r>
        </a:p>
        <a:p>
          <a:pPr marL="0" lvl="0" indent="0" algn="ctr" defTabSz="1600200">
            <a:lnSpc>
              <a:spcPct val="90000"/>
            </a:lnSpc>
            <a:spcBef>
              <a:spcPct val="0"/>
            </a:spcBef>
            <a:spcAft>
              <a:spcPct val="35000"/>
            </a:spcAft>
            <a:buNone/>
          </a:pPr>
          <a:r>
            <a:rPr lang="en-US" sz="3600" kern="1200" dirty="0"/>
            <a:t>S</a:t>
          </a:r>
        </a:p>
        <a:p>
          <a:pPr marL="0" lvl="0" indent="0" algn="ctr" defTabSz="1600200">
            <a:lnSpc>
              <a:spcPct val="90000"/>
            </a:lnSpc>
            <a:spcBef>
              <a:spcPct val="0"/>
            </a:spcBef>
            <a:spcAft>
              <a:spcPct val="35000"/>
            </a:spcAft>
            <a:buNone/>
          </a:pPr>
          <a:r>
            <a:rPr lang="en-US" sz="3600" kern="1200" dirty="0"/>
            <a:t>E</a:t>
          </a:r>
        </a:p>
        <a:p>
          <a:pPr marL="0" lvl="0" indent="0" algn="ctr" defTabSz="1600200">
            <a:lnSpc>
              <a:spcPct val="90000"/>
            </a:lnSpc>
            <a:spcBef>
              <a:spcPct val="0"/>
            </a:spcBef>
            <a:spcAft>
              <a:spcPct val="35000"/>
            </a:spcAft>
            <a:buNone/>
          </a:pPr>
          <a:r>
            <a:rPr lang="en-US" sz="3600" kern="1200" dirty="0"/>
            <a:t>Ñ</a:t>
          </a:r>
        </a:p>
        <a:p>
          <a:pPr marL="0" lvl="0" indent="0" algn="ctr" defTabSz="1600200">
            <a:lnSpc>
              <a:spcPct val="90000"/>
            </a:lnSpc>
            <a:spcBef>
              <a:spcPct val="0"/>
            </a:spcBef>
            <a:spcAft>
              <a:spcPct val="35000"/>
            </a:spcAft>
            <a:buNone/>
          </a:pPr>
          <a:r>
            <a:rPr lang="en-US" sz="3600" kern="1200" dirty="0"/>
            <a:t>O</a:t>
          </a:r>
        </a:p>
      </dsp:txBody>
      <dsp:txXfrm>
        <a:off x="394922" y="48453"/>
        <a:ext cx="3754820" cy="5741346"/>
      </dsp:txXfrm>
    </dsp:sp>
    <dsp:sp modelId="{88526892-5B67-48FD-9251-F8FC795A78B4}">
      <dsp:nvSpPr>
        <dsp:cNvPr id="0" name=""/>
        <dsp:cNvSpPr/>
      </dsp:nvSpPr>
      <dsp:spPr>
        <a:xfrm>
          <a:off x="2548706" y="0"/>
          <a:ext cx="12666549" cy="5803677"/>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496" tIns="304800" rIns="228496" bIns="304800" numCol="1" spcCol="1270" anchor="ctr" anchorCtr="0">
          <a:noAutofit/>
        </a:bodyPr>
        <a:lstStyle/>
        <a:p>
          <a:pPr marL="0" lvl="0" indent="0" algn="ctr" defTabSz="1066800">
            <a:lnSpc>
              <a:spcPct val="90000"/>
            </a:lnSpc>
            <a:spcBef>
              <a:spcPct val="0"/>
            </a:spcBef>
            <a:spcAft>
              <a:spcPct val="35000"/>
            </a:spcAft>
            <a:buNone/>
          </a:pPr>
          <a:r>
            <a:rPr lang="es-ES" sz="2400" b="0" u="none" kern="1200" dirty="0">
              <a:effectLst>
                <a:outerShdw blurRad="38100" dist="38100" dir="2700000" algn="tl">
                  <a:srgbClr val="000000">
                    <a:alpha val="43137"/>
                  </a:srgbClr>
                </a:outerShdw>
              </a:effectLst>
            </a:rPr>
            <a:t>         </a:t>
          </a:r>
          <a:r>
            <a:rPr lang="es-ES" sz="2400" b="1" u="sng" kern="1200" dirty="0">
              <a:effectLst>
                <a:outerShdw blurRad="38100" dist="38100" dir="2700000" algn="tl">
                  <a:srgbClr val="000000">
                    <a:alpha val="43137"/>
                  </a:srgbClr>
                </a:outerShdw>
              </a:effectLst>
            </a:rPr>
            <a:t>OFICINA JUDICIAL DEL TRIBUNAL DE INSTANCIA</a:t>
          </a:r>
        </a:p>
        <a:p>
          <a:pPr marL="0" lvl="0" indent="0" algn="ctr" defTabSz="1066800">
            <a:lnSpc>
              <a:spcPct val="90000"/>
            </a:lnSpc>
            <a:spcBef>
              <a:spcPct val="0"/>
            </a:spcBef>
            <a:spcAft>
              <a:spcPct val="35000"/>
            </a:spcAft>
            <a:buNone/>
          </a:pPr>
          <a:endParaRPr lang="es-ES" sz="2400" b="1" u="sng" kern="1200" dirty="0">
            <a:effectLst>
              <a:outerShdw blurRad="38100" dist="38100" dir="2700000" algn="tl">
                <a:srgbClr val="000000">
                  <a:alpha val="43137"/>
                </a:srgbClr>
              </a:outerShdw>
            </a:effectLst>
          </a:endParaRPr>
        </a:p>
        <a:p>
          <a:pPr marL="0" lvl="0" indent="0" algn="ctr" defTabSz="1066800">
            <a:lnSpc>
              <a:spcPct val="90000"/>
            </a:lnSpc>
            <a:spcBef>
              <a:spcPct val="0"/>
            </a:spcBef>
            <a:spcAft>
              <a:spcPct val="35000"/>
            </a:spcAft>
            <a:buNone/>
          </a:pPr>
          <a:r>
            <a:rPr lang="es-ES" sz="2400" b="1" u="sng" kern="1200" dirty="0">
              <a:effectLst>
                <a:outerShdw blurRad="38100" dist="38100" dir="2700000" algn="tl">
                  <a:srgbClr val="000000">
                    <a:alpha val="43137"/>
                  </a:srgbClr>
                </a:outerShdw>
              </a:effectLst>
            </a:rPr>
            <a:t>ESTRUCTURA</a:t>
          </a:r>
        </a:p>
        <a:p>
          <a:pPr marL="0" lvl="0" indent="0" algn="ctr" defTabSz="1066800">
            <a:lnSpc>
              <a:spcPct val="90000"/>
            </a:lnSpc>
            <a:spcBef>
              <a:spcPct val="0"/>
            </a:spcBef>
            <a:spcAft>
              <a:spcPct val="35000"/>
            </a:spcAft>
            <a:buNone/>
          </a:pPr>
          <a:endParaRPr lang="es-ES" sz="2400" b="1" u="sng" kern="1200" dirty="0">
            <a:effectLst>
              <a:outerShdw blurRad="38100" dist="38100" dir="2700000" algn="tl">
                <a:srgbClr val="000000">
                  <a:alpha val="43137"/>
                </a:srgbClr>
              </a:outerShdw>
            </a:effectLst>
          </a:endParaRPr>
        </a:p>
        <a:p>
          <a:pPr marL="0" lvl="0" indent="0" algn="l" defTabSz="1066800">
            <a:lnSpc>
              <a:spcPct val="90000"/>
            </a:lnSpc>
            <a:spcBef>
              <a:spcPct val="0"/>
            </a:spcBef>
            <a:spcAft>
              <a:spcPct val="35000"/>
            </a:spcAft>
            <a:buFont typeface="Wingdings" panose="05000000000000000000" pitchFamily="2" charset="2"/>
            <a:buNone/>
          </a:pPr>
          <a:r>
            <a:rPr lang="es-ES" sz="2400" kern="1200" dirty="0"/>
            <a:t>   	</a:t>
          </a:r>
          <a:r>
            <a:rPr lang="es-ES" sz="2400" kern="1200" dirty="0">
              <a:highlight>
                <a:srgbClr val="FFFF00"/>
              </a:highlight>
            </a:rPr>
            <a:t>SERVICIO COMUN GENERAL </a:t>
          </a:r>
          <a:r>
            <a:rPr lang="es-ES" sz="2400" kern="1200" dirty="0">
              <a:effectLst/>
              <a:latin typeface="+mj-lt"/>
              <a:ea typeface="Calibri" panose="020F0502020204030204" pitchFamily="34" charset="0"/>
              <a:cs typeface="Times New Roman" panose="02020603050405020304" pitchFamily="18" charset="0"/>
            </a:rPr>
            <a:t>se configura como la unidad operativa encargada de 	prestar servicios de </a:t>
          </a:r>
          <a:r>
            <a:rPr lang="es-ES" sz="2400" b="1" kern="1200" dirty="0">
              <a:effectLst/>
              <a:latin typeface="+mj-lt"/>
              <a:ea typeface="Calibri" panose="020F0502020204030204" pitchFamily="34" charset="0"/>
              <a:cs typeface="Times New Roman" panose="02020603050405020304" pitchFamily="18" charset="0"/>
            </a:rPr>
            <a:t>apoyo logístico y funcional transversales </a:t>
          </a:r>
          <a:r>
            <a:rPr lang="es-ES" sz="2400" kern="1200" dirty="0">
              <a:effectLst/>
              <a:latin typeface="+mj-lt"/>
              <a:ea typeface="Calibri" panose="020F0502020204030204" pitchFamily="34" charset="0"/>
              <a:cs typeface="Times New Roman" panose="02020603050405020304" pitchFamily="18" charset="0"/>
            </a:rPr>
            <a:t>al conjunto del  	Tribunal de Instancia</a:t>
          </a:r>
          <a:endParaRPr lang="es-ES" sz="2400" kern="1200" dirty="0"/>
        </a:p>
        <a:p>
          <a:pPr marL="0" lvl="0" indent="0" algn="l" defTabSz="1066800">
            <a:lnSpc>
              <a:spcPct val="90000"/>
            </a:lnSpc>
            <a:spcBef>
              <a:spcPct val="0"/>
            </a:spcBef>
            <a:spcAft>
              <a:spcPct val="35000"/>
            </a:spcAft>
            <a:buFont typeface="Wingdings" panose="05000000000000000000" pitchFamily="2" charset="2"/>
            <a:buNone/>
          </a:pPr>
          <a:r>
            <a:rPr lang="es-ES" sz="2400" kern="1200" dirty="0"/>
            <a:t>   	</a:t>
          </a:r>
          <a:r>
            <a:rPr lang="es-ES" sz="2400" kern="1200" dirty="0">
              <a:highlight>
                <a:srgbClr val="FFFF00"/>
              </a:highlight>
            </a:rPr>
            <a:t>SERVICIO COMUN DE TRAMITACIÓN </a:t>
          </a:r>
          <a:r>
            <a:rPr lang="es-ES" sz="2400" kern="1200" dirty="0"/>
            <a:t>que realiza las funciones requeridas para la 	ordenación del procedimiento art 437.1</a:t>
          </a:r>
        </a:p>
        <a:p>
          <a:pPr marL="0" lvl="0" indent="0" algn="l" defTabSz="1066800">
            <a:lnSpc>
              <a:spcPct val="90000"/>
            </a:lnSpc>
            <a:spcBef>
              <a:spcPct val="0"/>
            </a:spcBef>
            <a:spcAft>
              <a:spcPct val="35000"/>
            </a:spcAft>
            <a:buFont typeface="Wingdings" panose="05000000000000000000" pitchFamily="2" charset="2"/>
            <a:buNone/>
          </a:pPr>
          <a:r>
            <a:rPr lang="es-ES" sz="2400" kern="1200" dirty="0"/>
            <a:t>   	</a:t>
          </a:r>
        </a:p>
      </dsp:txBody>
      <dsp:txXfrm>
        <a:off x="2548706" y="0"/>
        <a:ext cx="12666549" cy="58036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BBE5A0-FDC1-4ED8-9AD8-2937D66CB638}">
      <dsp:nvSpPr>
        <dsp:cNvPr id="0" name=""/>
        <dsp:cNvSpPr/>
      </dsp:nvSpPr>
      <dsp:spPr>
        <a:xfrm>
          <a:off x="0" y="0"/>
          <a:ext cx="8175413" cy="1228044"/>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 sz="1800" b="1" kern="1200" dirty="0"/>
            <a:t>DEFINICIÓN</a:t>
          </a:r>
          <a:r>
            <a:rPr lang="es-ES" sz="1500" b="1" kern="1200" dirty="0"/>
            <a:t> </a:t>
          </a:r>
          <a:endParaRPr lang="en-US" sz="1500" kern="1200" dirty="0"/>
        </a:p>
      </dsp:txBody>
      <dsp:txXfrm>
        <a:off x="35968" y="35968"/>
        <a:ext cx="6850257" cy="1156108"/>
      </dsp:txXfrm>
    </dsp:sp>
    <dsp:sp modelId="{68A9719E-A86F-4F62-B2E1-E44CD9777F1A}">
      <dsp:nvSpPr>
        <dsp:cNvPr id="0" name=""/>
        <dsp:cNvSpPr/>
      </dsp:nvSpPr>
      <dsp:spPr>
        <a:xfrm>
          <a:off x="721359" y="1432718"/>
          <a:ext cx="8175413" cy="1228044"/>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ES" sz="1500" b="1" kern="1200" dirty="0"/>
            <a:t>El protocolo de actuación es una herramienta organizativa que sirve de soporte a la oficina judicial, en la que se define cuál es su estructura interna y los mecanismos de interrelación entre diferentes unidades, cómo se desarrolla su actividad dentro de la oficina judicial y cómo se relaciona dicha oficina, tanto en el ámbito interno como externo</a:t>
          </a:r>
          <a:endParaRPr lang="en-US" sz="1500" kern="1200" dirty="0"/>
        </a:p>
      </dsp:txBody>
      <dsp:txXfrm>
        <a:off x="757327" y="1468686"/>
        <a:ext cx="6583888" cy="1156108"/>
      </dsp:txXfrm>
    </dsp:sp>
    <dsp:sp modelId="{D99EBBF2-4DD9-4990-B04C-194ACF2A3121}">
      <dsp:nvSpPr>
        <dsp:cNvPr id="0" name=""/>
        <dsp:cNvSpPr/>
      </dsp:nvSpPr>
      <dsp:spPr>
        <a:xfrm>
          <a:off x="1442719" y="2865437"/>
          <a:ext cx="8175413" cy="1228044"/>
        </a:xfrm>
        <a:prstGeom prst="roundRect">
          <a:avLst>
            <a:gd name="adj" fmla="val 1000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ES" sz="1500" b="1" kern="1200"/>
            <a:t>Tiene un carácter normativo, dinámico y flexible</a:t>
          </a:r>
          <a:endParaRPr lang="en-US" sz="1500" kern="1200"/>
        </a:p>
      </dsp:txBody>
      <dsp:txXfrm>
        <a:off x="1478687" y="2901405"/>
        <a:ext cx="6583888" cy="1156108"/>
      </dsp:txXfrm>
    </dsp:sp>
    <dsp:sp modelId="{9C83D896-182D-4ED0-9777-F4B047338644}">
      <dsp:nvSpPr>
        <dsp:cNvPr id="0" name=""/>
        <dsp:cNvSpPr/>
      </dsp:nvSpPr>
      <dsp:spPr>
        <a:xfrm>
          <a:off x="7377184" y="931267"/>
          <a:ext cx="798228" cy="798228"/>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556785" y="931267"/>
        <a:ext cx="439026" cy="600667"/>
      </dsp:txXfrm>
    </dsp:sp>
    <dsp:sp modelId="{4E0F2E3C-78E1-427B-8616-51341670B0E9}">
      <dsp:nvSpPr>
        <dsp:cNvPr id="0" name=""/>
        <dsp:cNvSpPr/>
      </dsp:nvSpPr>
      <dsp:spPr>
        <a:xfrm>
          <a:off x="8098544" y="2355798"/>
          <a:ext cx="798228" cy="798228"/>
        </a:xfrm>
        <a:prstGeom prst="downArrow">
          <a:avLst>
            <a:gd name="adj1" fmla="val 55000"/>
            <a:gd name="adj2" fmla="val 45000"/>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78145" y="2355798"/>
        <a:ext cx="439026" cy="600667"/>
      </dsp:txXfrm>
    </dsp:sp>
  </dsp:spTree>
</dsp:drawing>
</file>

<file path=ppt/diagrams/layout1.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9B5B42BD-8D3B-4B09-9029-8C63687D5D95}"/>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1E2EC764-34EA-4620-8CF9-F605D96BC333}"/>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pPr rtl="0"/>
            <a:fld id="{3A20B032-4FC5-443B-B858-DB4B3088BEE9}" type="datetime1">
              <a:rPr lang="es-ES" smtClean="0"/>
              <a:t>11/11/2025</a:t>
            </a:fld>
            <a:endParaRPr lang="es-ES"/>
          </a:p>
        </p:txBody>
      </p:sp>
      <p:sp>
        <p:nvSpPr>
          <p:cNvPr id="4" name="Marcador de pie de página 3">
            <a:extLst>
              <a:ext uri="{FF2B5EF4-FFF2-40B4-BE49-F238E27FC236}">
                <a16:creationId xmlns:a16="http://schemas.microsoft.com/office/drawing/2014/main" id="{3C1FA7CC-A0A2-4292-AA1A-FFA1D3AC9689}"/>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pPr rtl="0"/>
            <a:endParaRPr lang="es-ES"/>
          </a:p>
        </p:txBody>
      </p:sp>
      <p:sp>
        <p:nvSpPr>
          <p:cNvPr id="5" name="Marcador de número de diapositiva 4">
            <a:extLst>
              <a:ext uri="{FF2B5EF4-FFF2-40B4-BE49-F238E27FC236}">
                <a16:creationId xmlns:a16="http://schemas.microsoft.com/office/drawing/2014/main" id="{36C9D8F1-C311-48E0-A5EA-6AC70E14D0F4}"/>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pPr rtl="0"/>
            <a:fld id="{9F827EC1-36E0-417D-8141-8D14DF1BDFD9}" type="slidenum">
              <a:rPr lang="es-ES" smtClean="0"/>
              <a:t>‹Nº›</a:t>
            </a:fld>
            <a:endParaRPr lang="es-ES"/>
          </a:p>
        </p:txBody>
      </p:sp>
    </p:spTree>
    <p:extLst>
      <p:ext uri="{BB962C8B-B14F-4D97-AF65-F5344CB8AC3E}">
        <p14:creationId xmlns:p14="http://schemas.microsoft.com/office/powerpoint/2010/main" val="6458522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37FBB1E8-FFB4-4CE9-8FFB-DCF486277706}" type="datetime1">
              <a:rPr lang="es-ES" smtClean="0"/>
              <a:pPr/>
              <a:t>11/11/2025</a:t>
            </a:fld>
            <a:endParaRPr lang="es-ES" dirty="0"/>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nota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ie de pá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número de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pPr rtl="0"/>
            <a:fld id="{35BAF473-2665-42A7-89E3-C7BA7EB58D12}" type="slidenum">
              <a:rPr lang="es-ES" noProof="0" smtClean="0"/>
              <a:t>‹Nº›</a:t>
            </a:fld>
            <a:endParaRPr lang="es-ES" noProof="0"/>
          </a:p>
        </p:txBody>
      </p:sp>
    </p:spTree>
    <p:extLst>
      <p:ext uri="{BB962C8B-B14F-4D97-AF65-F5344CB8AC3E}">
        <p14:creationId xmlns:p14="http://schemas.microsoft.com/office/powerpoint/2010/main" val="6935489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35BAF473-2665-42A7-89E3-C7BA7EB58D12}" type="slidenum">
              <a:rPr lang="es-ES" smtClean="0"/>
              <a:t>1</a:t>
            </a:fld>
            <a:endParaRPr lang="es-ES"/>
          </a:p>
        </p:txBody>
      </p:sp>
    </p:spTree>
    <p:extLst>
      <p:ext uri="{BB962C8B-B14F-4D97-AF65-F5344CB8AC3E}">
        <p14:creationId xmlns:p14="http://schemas.microsoft.com/office/powerpoint/2010/main" val="18333973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16</a:t>
            </a:fld>
            <a:endParaRPr lang="es-ES"/>
          </a:p>
        </p:txBody>
      </p:sp>
    </p:spTree>
    <p:extLst>
      <p:ext uri="{BB962C8B-B14F-4D97-AF65-F5344CB8AC3E}">
        <p14:creationId xmlns:p14="http://schemas.microsoft.com/office/powerpoint/2010/main" val="3889623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50C8A-897C-2027-CB25-431A3F2E9B8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AEC537A-11F2-05B7-3B0E-5A2DB6EC753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5D618471-F1CE-22F3-7761-FD7FD5AEC301}"/>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CB311C06-F635-BE8D-D668-D201208C02D6}"/>
              </a:ext>
            </a:extLst>
          </p:cNvPr>
          <p:cNvSpPr>
            <a:spLocks noGrp="1"/>
          </p:cNvSpPr>
          <p:nvPr>
            <p:ph type="sldNum" sz="quarter" idx="5"/>
          </p:nvPr>
        </p:nvSpPr>
        <p:spPr/>
        <p:txBody>
          <a:bodyPr/>
          <a:lstStyle/>
          <a:p>
            <a:pPr rtl="0"/>
            <a:fld id="{35BAF473-2665-42A7-89E3-C7BA7EB58D12}" type="slidenum">
              <a:rPr lang="es-ES" smtClean="0"/>
              <a:t>17</a:t>
            </a:fld>
            <a:endParaRPr lang="es-ES"/>
          </a:p>
        </p:txBody>
      </p:sp>
    </p:spTree>
    <p:extLst>
      <p:ext uri="{BB962C8B-B14F-4D97-AF65-F5344CB8AC3E}">
        <p14:creationId xmlns:p14="http://schemas.microsoft.com/office/powerpoint/2010/main" val="2509599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18</a:t>
            </a:fld>
            <a:endParaRPr lang="es-ES"/>
          </a:p>
        </p:txBody>
      </p:sp>
    </p:spTree>
    <p:extLst>
      <p:ext uri="{BB962C8B-B14F-4D97-AF65-F5344CB8AC3E}">
        <p14:creationId xmlns:p14="http://schemas.microsoft.com/office/powerpoint/2010/main" val="10253660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A9AD0-C91F-C46C-EBA1-B5462ACDBF1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966E574-26F8-3064-CAB9-87A27BFA26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A839D72-9E37-6D9F-7E9B-84C1B045076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9BC04C3-5F59-30FC-9999-27B8A7B77079}"/>
              </a:ext>
            </a:extLst>
          </p:cNvPr>
          <p:cNvSpPr>
            <a:spLocks noGrp="1"/>
          </p:cNvSpPr>
          <p:nvPr>
            <p:ph type="sldNum" sz="quarter" idx="5"/>
          </p:nvPr>
        </p:nvSpPr>
        <p:spPr/>
        <p:txBody>
          <a:bodyPr/>
          <a:lstStyle/>
          <a:p>
            <a:pPr rtl="0"/>
            <a:fld id="{35BAF473-2665-42A7-89E3-C7BA7EB58D12}" type="slidenum">
              <a:rPr lang="es-ES" smtClean="0"/>
              <a:t>19</a:t>
            </a:fld>
            <a:endParaRPr lang="es-ES"/>
          </a:p>
        </p:txBody>
      </p:sp>
    </p:spTree>
    <p:extLst>
      <p:ext uri="{BB962C8B-B14F-4D97-AF65-F5344CB8AC3E}">
        <p14:creationId xmlns:p14="http://schemas.microsoft.com/office/powerpoint/2010/main" val="25660019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CB383-E165-1049-AD24-E544B35BB5E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AE9AEC5-F4A8-EEEE-3009-DE88E0279FC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581B163F-5754-C083-18EE-4FE5B603643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38BD6B0D-18CB-686F-D72B-2FCAFCA2A59A}"/>
              </a:ext>
            </a:extLst>
          </p:cNvPr>
          <p:cNvSpPr>
            <a:spLocks noGrp="1"/>
          </p:cNvSpPr>
          <p:nvPr>
            <p:ph type="sldNum" sz="quarter" idx="5"/>
          </p:nvPr>
        </p:nvSpPr>
        <p:spPr/>
        <p:txBody>
          <a:bodyPr/>
          <a:lstStyle/>
          <a:p>
            <a:pPr rtl="0"/>
            <a:fld id="{35BAF473-2665-42A7-89E3-C7BA7EB58D12}" type="slidenum">
              <a:rPr lang="es-ES" smtClean="0"/>
              <a:t>20</a:t>
            </a:fld>
            <a:endParaRPr lang="es-ES"/>
          </a:p>
        </p:txBody>
      </p:sp>
    </p:spTree>
    <p:extLst>
      <p:ext uri="{BB962C8B-B14F-4D97-AF65-F5344CB8AC3E}">
        <p14:creationId xmlns:p14="http://schemas.microsoft.com/office/powerpoint/2010/main" val="3062142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21</a:t>
            </a:fld>
            <a:endParaRPr lang="es-ES"/>
          </a:p>
        </p:txBody>
      </p:sp>
    </p:spTree>
    <p:extLst>
      <p:ext uri="{BB962C8B-B14F-4D97-AF65-F5344CB8AC3E}">
        <p14:creationId xmlns:p14="http://schemas.microsoft.com/office/powerpoint/2010/main" val="2380267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9CF38-88B9-57EC-2F7A-458EEDBE354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8F8D3AE-20EF-388A-B269-BDE7314BE436}"/>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60053577-6633-11BC-C040-3A6F7074CE7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B6B28BCF-4336-305E-EAC7-18AEC15D11D6}"/>
              </a:ext>
            </a:extLst>
          </p:cNvPr>
          <p:cNvSpPr>
            <a:spLocks noGrp="1"/>
          </p:cNvSpPr>
          <p:nvPr>
            <p:ph type="sldNum" sz="quarter" idx="5"/>
          </p:nvPr>
        </p:nvSpPr>
        <p:spPr/>
        <p:txBody>
          <a:bodyPr/>
          <a:lstStyle/>
          <a:p>
            <a:pPr rtl="0"/>
            <a:fld id="{35BAF473-2665-42A7-89E3-C7BA7EB58D12}" type="slidenum">
              <a:rPr lang="es-ES" smtClean="0"/>
              <a:t>22</a:t>
            </a:fld>
            <a:endParaRPr lang="es-ES"/>
          </a:p>
        </p:txBody>
      </p:sp>
    </p:spTree>
    <p:extLst>
      <p:ext uri="{BB962C8B-B14F-4D97-AF65-F5344CB8AC3E}">
        <p14:creationId xmlns:p14="http://schemas.microsoft.com/office/powerpoint/2010/main" val="3770755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23</a:t>
            </a:fld>
            <a:endParaRPr lang="es-ES"/>
          </a:p>
        </p:txBody>
      </p:sp>
    </p:spTree>
    <p:extLst>
      <p:ext uri="{BB962C8B-B14F-4D97-AF65-F5344CB8AC3E}">
        <p14:creationId xmlns:p14="http://schemas.microsoft.com/office/powerpoint/2010/main" val="5662484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24</a:t>
            </a:fld>
            <a:endParaRPr lang="es-ES"/>
          </a:p>
        </p:txBody>
      </p:sp>
    </p:spTree>
    <p:extLst>
      <p:ext uri="{BB962C8B-B14F-4D97-AF65-F5344CB8AC3E}">
        <p14:creationId xmlns:p14="http://schemas.microsoft.com/office/powerpoint/2010/main" val="16833817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25</a:t>
            </a:fld>
            <a:endParaRPr lang="es-ES"/>
          </a:p>
        </p:txBody>
      </p:sp>
    </p:spTree>
    <p:extLst>
      <p:ext uri="{BB962C8B-B14F-4D97-AF65-F5344CB8AC3E}">
        <p14:creationId xmlns:p14="http://schemas.microsoft.com/office/powerpoint/2010/main" val="1183704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a:t>
            </a:fld>
            <a:endParaRPr lang="es-ES"/>
          </a:p>
        </p:txBody>
      </p:sp>
    </p:spTree>
    <p:extLst>
      <p:ext uri="{BB962C8B-B14F-4D97-AF65-F5344CB8AC3E}">
        <p14:creationId xmlns:p14="http://schemas.microsoft.com/office/powerpoint/2010/main" val="5344544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26</a:t>
            </a:fld>
            <a:endParaRPr lang="es-ES"/>
          </a:p>
        </p:txBody>
      </p:sp>
    </p:spTree>
    <p:extLst>
      <p:ext uri="{BB962C8B-B14F-4D97-AF65-F5344CB8AC3E}">
        <p14:creationId xmlns:p14="http://schemas.microsoft.com/office/powerpoint/2010/main" val="3840824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5BAF473-2665-42A7-89E3-C7BA7EB58D1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0636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8</a:t>
            </a:fld>
            <a:endParaRPr lang="es-ES"/>
          </a:p>
        </p:txBody>
      </p:sp>
    </p:spTree>
    <p:extLst>
      <p:ext uri="{BB962C8B-B14F-4D97-AF65-F5344CB8AC3E}">
        <p14:creationId xmlns:p14="http://schemas.microsoft.com/office/powerpoint/2010/main" val="71184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9</a:t>
            </a:fld>
            <a:endParaRPr lang="es-ES"/>
          </a:p>
        </p:txBody>
      </p:sp>
    </p:spTree>
    <p:extLst>
      <p:ext uri="{BB962C8B-B14F-4D97-AF65-F5344CB8AC3E}">
        <p14:creationId xmlns:p14="http://schemas.microsoft.com/office/powerpoint/2010/main" val="2283184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10</a:t>
            </a:fld>
            <a:endParaRPr lang="es-ES"/>
          </a:p>
        </p:txBody>
      </p:sp>
    </p:spTree>
    <p:extLst>
      <p:ext uri="{BB962C8B-B14F-4D97-AF65-F5344CB8AC3E}">
        <p14:creationId xmlns:p14="http://schemas.microsoft.com/office/powerpoint/2010/main" val="3348010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11</a:t>
            </a:fld>
            <a:endParaRPr lang="es-ES"/>
          </a:p>
        </p:txBody>
      </p:sp>
    </p:spTree>
    <p:extLst>
      <p:ext uri="{BB962C8B-B14F-4D97-AF65-F5344CB8AC3E}">
        <p14:creationId xmlns:p14="http://schemas.microsoft.com/office/powerpoint/2010/main" val="711412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14</a:t>
            </a:fld>
            <a:endParaRPr lang="es-ES"/>
          </a:p>
        </p:txBody>
      </p:sp>
    </p:spTree>
    <p:extLst>
      <p:ext uri="{BB962C8B-B14F-4D97-AF65-F5344CB8AC3E}">
        <p14:creationId xmlns:p14="http://schemas.microsoft.com/office/powerpoint/2010/main" val="1422725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15</a:t>
            </a:fld>
            <a:endParaRPr lang="es-ES"/>
          </a:p>
        </p:txBody>
      </p:sp>
    </p:spTree>
    <p:extLst>
      <p:ext uri="{BB962C8B-B14F-4D97-AF65-F5344CB8AC3E}">
        <p14:creationId xmlns:p14="http://schemas.microsoft.com/office/powerpoint/2010/main" val="711412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7A2DB15-4FB3-4C7B-9A2C-C3629E0D7AD7}" type="datetimeFigureOut">
              <a:rPr lang="es-ES" smtClean="0"/>
              <a:t>11/11/2025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5012F87-240C-4A53-AD0C-611440968B24}" type="slidenum">
              <a:rPr lang="es-ES" smtClean="0"/>
              <a:t>‹Nº›</a:t>
            </a:fld>
            <a:endParaRPr lang="es-ES"/>
          </a:p>
        </p:txBody>
      </p:sp>
      <p:sp>
        <p:nvSpPr>
          <p:cNvPr id="7" name="Rectángulo 6">
            <a:extLst>
              <a:ext uri="{FF2B5EF4-FFF2-40B4-BE49-F238E27FC236}">
                <a16:creationId xmlns:a16="http://schemas.microsoft.com/office/drawing/2014/main" id="{7806019B-379F-ED72-297C-2727B55E91DC}"/>
              </a:ext>
            </a:extLst>
          </p:cNvPr>
          <p:cNvSpPr/>
          <p:nvPr userDrawn="1"/>
        </p:nvSpPr>
        <p:spPr>
          <a:xfrm>
            <a:off x="8610600" y="0"/>
            <a:ext cx="35814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Tree>
    <p:extLst>
      <p:ext uri="{BB962C8B-B14F-4D97-AF65-F5344CB8AC3E}">
        <p14:creationId xmlns:p14="http://schemas.microsoft.com/office/powerpoint/2010/main" val="319200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339066794"/>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21240961"/>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172942784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06886901"/>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3766900898"/>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1532972981"/>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893645038"/>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ítulo y dos contenidos">
    <p:bg>
      <p:bgPr>
        <a:solidFill>
          <a:schemeClr val="accent4"/>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E12D1-08AF-45E9-A34A-BDE9E860BAA2}"/>
              </a:ext>
            </a:extLst>
          </p:cNvPr>
          <p:cNvSpPr>
            <a:spLocks noGrp="1"/>
          </p:cNvSpPr>
          <p:nvPr>
            <p:ph type="title"/>
          </p:nvPr>
        </p:nvSpPr>
        <p:spPr>
          <a:xfrm>
            <a:off x="838200" y="822325"/>
            <a:ext cx="5684520" cy="1325563"/>
          </a:xfrm>
        </p:spPr>
        <p:txBody>
          <a:bodyPr rtlCol="0" anchor="b"/>
          <a:lstStyle>
            <a:lvl1pPr>
              <a:defRPr b="1">
                <a:solidFill>
                  <a:schemeClr val="bg1"/>
                </a:solidFill>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BF8F5A6A-E29E-401A-801A-8FD9CAABA7A5}"/>
              </a:ext>
            </a:extLst>
          </p:cNvPr>
          <p:cNvSpPr>
            <a:spLocks noGrp="1"/>
          </p:cNvSpPr>
          <p:nvPr>
            <p:ph idx="1"/>
          </p:nvPr>
        </p:nvSpPr>
        <p:spPr>
          <a:xfrm>
            <a:off x="838200" y="2595562"/>
            <a:ext cx="5684520" cy="441552"/>
          </a:xfrm>
        </p:spPr>
        <p:txBody>
          <a:bodyPr rtlCol="0">
            <a:normAutofit/>
          </a:bodyPr>
          <a:lstStyle>
            <a:lvl1pPr marL="0" indent="0">
              <a:lnSpc>
                <a:spcPct val="100000"/>
              </a:lnSpc>
              <a:buNone/>
              <a:defRPr lang="en-US" sz="1800" b="1" kern="1200" dirty="0" smtClean="0">
                <a:solidFill>
                  <a:schemeClr val="accent2"/>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9" name="Rectángulo 8">
            <a:extLst>
              <a:ext uri="{FF2B5EF4-FFF2-40B4-BE49-F238E27FC236}">
                <a16:creationId xmlns:a16="http://schemas.microsoft.com/office/drawing/2014/main" id="{29197FF6-6321-41EE-A0C4-DEC0761A3C01}"/>
              </a:ext>
            </a:extLst>
          </p:cNvPr>
          <p:cNvSpPr/>
          <p:nvPr userDrawn="1"/>
        </p:nvSpPr>
        <p:spPr>
          <a:xfrm>
            <a:off x="8016240" y="0"/>
            <a:ext cx="2401389"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1" name="Rectángulo 10">
            <a:extLst>
              <a:ext uri="{FF2B5EF4-FFF2-40B4-BE49-F238E27FC236}">
                <a16:creationId xmlns:a16="http://schemas.microsoft.com/office/drawing/2014/main" id="{E545EFDD-D97D-44D9-8A6D-0FACEE0964B3}"/>
              </a:ext>
            </a:extLst>
          </p:cNvPr>
          <p:cNvSpPr/>
          <p:nvPr userDrawn="1"/>
        </p:nvSpPr>
        <p:spPr>
          <a:xfrm flipV="1">
            <a:off x="10417629" y="0"/>
            <a:ext cx="177437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3" name="Rectángulo 12">
            <a:extLst>
              <a:ext uri="{FF2B5EF4-FFF2-40B4-BE49-F238E27FC236}">
                <a16:creationId xmlns:a16="http://schemas.microsoft.com/office/drawing/2014/main" id="{B54E59D1-0F68-4FA3-944D-63FCD442DA66}"/>
              </a:ext>
            </a:extLst>
          </p:cNvPr>
          <p:cNvSpPr/>
          <p:nvPr userDrawn="1"/>
        </p:nvSpPr>
        <p:spPr>
          <a:xfrm flipV="1">
            <a:off x="11800114" y="0"/>
            <a:ext cx="39188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7" name="Marcador de contenido 2">
            <a:extLst>
              <a:ext uri="{FF2B5EF4-FFF2-40B4-BE49-F238E27FC236}">
                <a16:creationId xmlns:a16="http://schemas.microsoft.com/office/drawing/2014/main" id="{620C3808-5997-40A2-83EF-E2136C52EFE1}"/>
              </a:ext>
            </a:extLst>
          </p:cNvPr>
          <p:cNvSpPr>
            <a:spLocks noGrp="1"/>
          </p:cNvSpPr>
          <p:nvPr>
            <p:ph idx="10"/>
          </p:nvPr>
        </p:nvSpPr>
        <p:spPr>
          <a:xfrm>
            <a:off x="838200" y="4529818"/>
            <a:ext cx="5684520" cy="441552"/>
          </a:xfrm>
        </p:spPr>
        <p:txBody>
          <a:bodyPr rtlCol="0">
            <a:normAutofit/>
          </a:bodyPr>
          <a:lstStyle>
            <a:lvl1pPr marL="0" indent="0">
              <a:lnSpc>
                <a:spcPct val="100000"/>
              </a:lnSpc>
              <a:buNone/>
              <a:defRPr lang="en-US" sz="1800" b="1" kern="1200" dirty="0">
                <a:solidFill>
                  <a:schemeClr val="accent2"/>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100000"/>
              </a:lnSpc>
              <a:spcBef>
                <a:spcPts val="1000"/>
              </a:spcBef>
              <a:buFont typeface="Arial" panose="020B0604020202020204" pitchFamily="34" charset="0"/>
              <a:buNone/>
            </a:pPr>
            <a:r>
              <a:rPr lang="es-ES" noProof="0"/>
              <a:t>Haga clic para modificar los estilos de texto del patrón</a:t>
            </a:r>
          </a:p>
        </p:txBody>
      </p:sp>
      <p:sp>
        <p:nvSpPr>
          <p:cNvPr id="8" name="Marcador de contenido 2">
            <a:extLst>
              <a:ext uri="{FF2B5EF4-FFF2-40B4-BE49-F238E27FC236}">
                <a16:creationId xmlns:a16="http://schemas.microsoft.com/office/drawing/2014/main" id="{EAD9A34D-2599-4944-8F4B-6953690367EE}"/>
              </a:ext>
            </a:extLst>
          </p:cNvPr>
          <p:cNvSpPr>
            <a:spLocks noGrp="1"/>
          </p:cNvSpPr>
          <p:nvPr>
            <p:ph idx="11"/>
          </p:nvPr>
        </p:nvSpPr>
        <p:spPr>
          <a:xfrm>
            <a:off x="838200" y="3040514"/>
            <a:ext cx="5684520" cy="1106942"/>
          </a:xfrm>
        </p:spPr>
        <p:txBody>
          <a:bodyPr rtlCol="0">
            <a:normAutofit/>
          </a:bodyPr>
          <a:lstStyle>
            <a:lvl1pPr marL="285750" indent="-285750">
              <a:lnSpc>
                <a:spcPct val="100000"/>
              </a:lnSpc>
              <a:buFont typeface="Arial" panose="020B0604020202020204" pitchFamily="34" charset="0"/>
              <a:buChar char="•"/>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0" name="Marcador de contenido 2">
            <a:extLst>
              <a:ext uri="{FF2B5EF4-FFF2-40B4-BE49-F238E27FC236}">
                <a16:creationId xmlns:a16="http://schemas.microsoft.com/office/drawing/2014/main" id="{4D123A04-698E-4E6B-BB2C-C4FCA2CFBB9A}"/>
              </a:ext>
            </a:extLst>
          </p:cNvPr>
          <p:cNvSpPr>
            <a:spLocks noGrp="1"/>
          </p:cNvSpPr>
          <p:nvPr>
            <p:ph idx="12"/>
          </p:nvPr>
        </p:nvSpPr>
        <p:spPr>
          <a:xfrm>
            <a:off x="838200" y="4993888"/>
            <a:ext cx="5684520" cy="1106942"/>
          </a:xfrm>
        </p:spPr>
        <p:txBody>
          <a:bodyPr rtlCol="0">
            <a:normAutofit/>
          </a:bodyPr>
          <a:lstStyle>
            <a:lvl1pPr marL="285750" indent="-285750">
              <a:lnSpc>
                <a:spcPct val="100000"/>
              </a:lnSpc>
              <a:buFont typeface="Arial" panose="020B0604020202020204" pitchFamily="34" charset="0"/>
              <a:buChar char="•"/>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4" name="Marcador de fecha 4">
            <a:extLst>
              <a:ext uri="{FF2B5EF4-FFF2-40B4-BE49-F238E27FC236}">
                <a16:creationId xmlns:a16="http://schemas.microsoft.com/office/drawing/2014/main" id="{8BC6F0B0-7E88-4658-BED0-B126DDE797A0}"/>
              </a:ext>
            </a:extLst>
          </p:cNvPr>
          <p:cNvSpPr>
            <a:spLocks noGrp="1"/>
          </p:cNvSpPr>
          <p:nvPr>
            <p:ph type="dt" sz="half" idx="13"/>
          </p:nvPr>
        </p:nvSpPr>
        <p:spPr>
          <a:xfrm>
            <a:off x="838200" y="6356350"/>
            <a:ext cx="2743200" cy="365125"/>
          </a:xfrm>
        </p:spPr>
        <p:txBody>
          <a:bodyPr rtlCol="0"/>
          <a:lstStyle>
            <a:lvl1pPr>
              <a:defRPr sz="900">
                <a:solidFill>
                  <a:schemeClr val="accent4">
                    <a:lumMod val="40000"/>
                    <a:lumOff val="60000"/>
                  </a:schemeClr>
                </a:solidFill>
              </a:defRPr>
            </a:lvl1pPr>
          </a:lstStyle>
          <a:p>
            <a:pPr rtl="0"/>
            <a:r>
              <a:rPr lang="es-ES" noProof="0"/>
              <a:t>29/7/20XX</a:t>
            </a:r>
          </a:p>
        </p:txBody>
      </p:sp>
      <p:sp>
        <p:nvSpPr>
          <p:cNvPr id="15" name="Marcador de pie de página 5">
            <a:extLst>
              <a:ext uri="{FF2B5EF4-FFF2-40B4-BE49-F238E27FC236}">
                <a16:creationId xmlns:a16="http://schemas.microsoft.com/office/drawing/2014/main" id="{1B454B68-B7BD-4197-BF00-63964D76348E}"/>
              </a:ext>
            </a:extLst>
          </p:cNvPr>
          <p:cNvSpPr>
            <a:spLocks noGrp="1"/>
          </p:cNvSpPr>
          <p:nvPr>
            <p:ph type="ftr" sz="quarter" idx="14"/>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16" name="Marcador de número de diapositiva 6">
            <a:extLst>
              <a:ext uri="{FF2B5EF4-FFF2-40B4-BE49-F238E27FC236}">
                <a16:creationId xmlns:a16="http://schemas.microsoft.com/office/drawing/2014/main" id="{BAA42605-D696-484D-B611-62CB3140EAC3}"/>
              </a:ext>
            </a:extLst>
          </p:cNvPr>
          <p:cNvSpPr>
            <a:spLocks noGrp="1"/>
          </p:cNvSpPr>
          <p:nvPr>
            <p:ph type="sldNum" sz="quarter" idx="15"/>
          </p:nvPr>
        </p:nvSpPr>
        <p:spPr>
          <a:xfrm>
            <a:off x="8610600" y="6356350"/>
            <a:ext cx="2743200" cy="365125"/>
          </a:xfrm>
        </p:spPr>
        <p:txBody>
          <a:bodyPr rtlCol="0"/>
          <a:lstStyle>
            <a:lvl1pPr>
              <a:defRPr sz="900">
                <a:solidFill>
                  <a:schemeClr val="accent5"/>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23888395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ítulo y contenido de la izquierda">
    <p:bg>
      <p:bgPr>
        <a:solidFill>
          <a:schemeClr val="accent4"/>
        </a:solidFill>
        <a:effectLst/>
      </p:bgPr>
    </p:bg>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9BF9015-BE24-42C7-B20B-596FE57DE338}"/>
              </a:ext>
            </a:extLst>
          </p:cNvPr>
          <p:cNvSpPr>
            <a:spLocks noGrp="1"/>
          </p:cNvSpPr>
          <p:nvPr>
            <p:ph type="title" hasCustomPrompt="1"/>
          </p:nvPr>
        </p:nvSpPr>
        <p:spPr>
          <a:xfrm>
            <a:off x="1173480" y="3864426"/>
            <a:ext cx="5684520" cy="737734"/>
          </a:xfrm>
        </p:spPr>
        <p:txBody>
          <a:bodyPr rtlCol="0" anchor="b"/>
          <a:lstStyle>
            <a:lvl1pPr>
              <a:defRPr b="1">
                <a:solidFill>
                  <a:schemeClr val="bg1"/>
                </a:solidFill>
              </a:defRPr>
            </a:lvl1pPr>
          </a:lstStyle>
          <a:p>
            <a:pPr rtl="0"/>
            <a:r>
              <a:rPr lang="es-ES" noProof="0"/>
              <a:t>Haga clic para editar el título</a:t>
            </a:r>
          </a:p>
        </p:txBody>
      </p:sp>
      <p:sp>
        <p:nvSpPr>
          <p:cNvPr id="8" name="Marcador de contenido 2">
            <a:extLst>
              <a:ext uri="{FF2B5EF4-FFF2-40B4-BE49-F238E27FC236}">
                <a16:creationId xmlns:a16="http://schemas.microsoft.com/office/drawing/2014/main" id="{37368391-D103-4780-88AC-9746C0359607}"/>
              </a:ext>
            </a:extLst>
          </p:cNvPr>
          <p:cNvSpPr>
            <a:spLocks noGrp="1"/>
          </p:cNvSpPr>
          <p:nvPr>
            <p:ph idx="1"/>
          </p:nvPr>
        </p:nvSpPr>
        <p:spPr>
          <a:xfrm>
            <a:off x="1173480" y="4879291"/>
            <a:ext cx="5684520" cy="1325563"/>
          </a:xfrm>
        </p:spPr>
        <p:txBody>
          <a:bodyPr rtlCol="0">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0" name="Rectángulo 9">
            <a:extLst>
              <a:ext uri="{FF2B5EF4-FFF2-40B4-BE49-F238E27FC236}">
                <a16:creationId xmlns:a16="http://schemas.microsoft.com/office/drawing/2014/main" id="{AA0B4B24-EFFA-49CE-88D9-B8E2ECE17208}"/>
              </a:ext>
            </a:extLst>
          </p:cNvPr>
          <p:cNvSpPr/>
          <p:nvPr userDrawn="1"/>
        </p:nvSpPr>
        <p:spPr>
          <a:xfrm>
            <a:off x="0" y="0"/>
            <a:ext cx="1219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2" name="Rectángulo 11">
            <a:extLst>
              <a:ext uri="{FF2B5EF4-FFF2-40B4-BE49-F238E27FC236}">
                <a16:creationId xmlns:a16="http://schemas.microsoft.com/office/drawing/2014/main" id="{A94AD39F-C2DD-4F6A-8AB9-EA5E0024EB1C}"/>
              </a:ext>
            </a:extLst>
          </p:cNvPr>
          <p:cNvSpPr/>
          <p:nvPr userDrawn="1"/>
        </p:nvSpPr>
        <p:spPr>
          <a:xfrm flipV="1">
            <a:off x="8016240" y="0"/>
            <a:ext cx="417576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4" name="Marcador de fecha 4">
            <a:extLst>
              <a:ext uri="{FF2B5EF4-FFF2-40B4-BE49-F238E27FC236}">
                <a16:creationId xmlns:a16="http://schemas.microsoft.com/office/drawing/2014/main" id="{38ABA718-1AEF-413D-964E-FA9CA8EDD8A2}"/>
              </a:ext>
            </a:extLst>
          </p:cNvPr>
          <p:cNvSpPr>
            <a:spLocks noGrp="1"/>
          </p:cNvSpPr>
          <p:nvPr>
            <p:ph type="dt" sz="half" idx="10"/>
          </p:nvPr>
        </p:nvSpPr>
        <p:spPr>
          <a:xfrm>
            <a:off x="838200" y="6356350"/>
            <a:ext cx="2743200" cy="365125"/>
          </a:xfrm>
        </p:spPr>
        <p:txBody>
          <a:bodyPr rtlCol="0"/>
          <a:lstStyle>
            <a:lvl1pPr>
              <a:defRPr sz="900">
                <a:solidFill>
                  <a:schemeClr val="accent4">
                    <a:lumMod val="40000"/>
                    <a:lumOff val="60000"/>
                  </a:schemeClr>
                </a:solidFill>
              </a:defRPr>
            </a:lvl1pPr>
          </a:lstStyle>
          <a:p>
            <a:pPr rtl="0"/>
            <a:r>
              <a:rPr lang="es-ES" noProof="0"/>
              <a:t>29/7/20XX</a:t>
            </a:r>
          </a:p>
        </p:txBody>
      </p:sp>
      <p:sp>
        <p:nvSpPr>
          <p:cNvPr id="9" name="Rectángulo 8">
            <a:extLst>
              <a:ext uri="{FF2B5EF4-FFF2-40B4-BE49-F238E27FC236}">
                <a16:creationId xmlns:a16="http://schemas.microsoft.com/office/drawing/2014/main" id="{0EE83AD3-B30F-42CE-99A0-D50CDB9C951F}"/>
              </a:ext>
            </a:extLst>
          </p:cNvPr>
          <p:cNvSpPr/>
          <p:nvPr userDrawn="1"/>
        </p:nvSpPr>
        <p:spPr>
          <a:xfrm>
            <a:off x="8011886" y="3429000"/>
            <a:ext cx="4180114"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5" name="Marcador de pie de página 5">
            <a:extLst>
              <a:ext uri="{FF2B5EF4-FFF2-40B4-BE49-F238E27FC236}">
                <a16:creationId xmlns:a16="http://schemas.microsoft.com/office/drawing/2014/main" id="{BCCB3A69-6840-43C8-94EB-C3EF41DBCE74}"/>
              </a:ext>
            </a:extLst>
          </p:cNvPr>
          <p:cNvSpPr>
            <a:spLocks noGrp="1"/>
          </p:cNvSpPr>
          <p:nvPr>
            <p:ph type="ftr" sz="quarter" idx="11"/>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16" name="Marcador de número de diapositiva 6">
            <a:extLst>
              <a:ext uri="{FF2B5EF4-FFF2-40B4-BE49-F238E27FC236}">
                <a16:creationId xmlns:a16="http://schemas.microsoft.com/office/drawing/2014/main" id="{B374594B-C272-477C-B1DB-A1E214CEDA46}"/>
              </a:ext>
            </a:extLst>
          </p:cNvPr>
          <p:cNvSpPr>
            <a:spLocks noGrp="1"/>
          </p:cNvSpPr>
          <p:nvPr>
            <p:ph type="sldNum" sz="quarter" idx="12"/>
          </p:nvPr>
        </p:nvSpPr>
        <p:spPr>
          <a:xfrm>
            <a:off x="8610600" y="6356350"/>
            <a:ext cx="2743200" cy="365125"/>
          </a:xfrm>
        </p:spPr>
        <p:txBody>
          <a:bodyPr rtlCol="0"/>
          <a:lstStyle>
            <a:lvl1pPr>
              <a:defRPr sz="900">
                <a:solidFill>
                  <a:schemeClr val="accent2">
                    <a:lumMod val="5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2614466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ítulo y cuatro contenidos">
    <p:bg>
      <p:bgPr>
        <a:solidFill>
          <a:schemeClr val="accent4"/>
        </a:solidFill>
        <a:effectLst/>
      </p:bgPr>
    </p:bg>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C2A3DF3F-0A0C-4018-A9D5-6DE43170F37E}"/>
              </a:ext>
            </a:extLst>
          </p:cNvPr>
          <p:cNvSpPr>
            <a:spLocks noGrp="1"/>
          </p:cNvSpPr>
          <p:nvPr>
            <p:ph type="title"/>
          </p:nvPr>
        </p:nvSpPr>
        <p:spPr>
          <a:xfrm>
            <a:off x="2024742" y="822325"/>
            <a:ext cx="9329058" cy="1325563"/>
          </a:xfrm>
        </p:spPr>
        <p:txBody>
          <a:bodyPr rtlCol="0" anchor="b"/>
          <a:lstStyle>
            <a:lvl1pPr>
              <a:defRPr b="1">
                <a:solidFill>
                  <a:schemeClr val="bg1"/>
                </a:solidFill>
              </a:defRPr>
            </a:lvl1pPr>
          </a:lstStyle>
          <a:p>
            <a:pPr rtl="0"/>
            <a:r>
              <a:rPr lang="es-ES" noProof="0"/>
              <a:t>Haga clic para modificar el estilo de título del patrón</a:t>
            </a:r>
          </a:p>
        </p:txBody>
      </p:sp>
      <p:sp>
        <p:nvSpPr>
          <p:cNvPr id="8" name="Marcador de contenido 2">
            <a:extLst>
              <a:ext uri="{FF2B5EF4-FFF2-40B4-BE49-F238E27FC236}">
                <a16:creationId xmlns:a16="http://schemas.microsoft.com/office/drawing/2014/main" id="{B2E9ED8E-C27B-434B-BABA-E66DF12C5036}"/>
              </a:ext>
            </a:extLst>
          </p:cNvPr>
          <p:cNvSpPr>
            <a:spLocks noGrp="1"/>
          </p:cNvSpPr>
          <p:nvPr>
            <p:ph idx="1"/>
          </p:nvPr>
        </p:nvSpPr>
        <p:spPr>
          <a:xfrm>
            <a:off x="2024742" y="259556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0" name="Rectángulo 9">
            <a:extLst>
              <a:ext uri="{FF2B5EF4-FFF2-40B4-BE49-F238E27FC236}">
                <a16:creationId xmlns:a16="http://schemas.microsoft.com/office/drawing/2014/main" id="{CA9EBAE4-D52F-453F-8270-8B6E097489BF}"/>
              </a:ext>
            </a:extLst>
          </p:cNvPr>
          <p:cNvSpPr/>
          <p:nvPr userDrawn="1"/>
        </p:nvSpPr>
        <p:spPr>
          <a:xfrm>
            <a:off x="0" y="-1"/>
            <a:ext cx="674914"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2" name="Rectángulo 11">
            <a:extLst>
              <a:ext uri="{FF2B5EF4-FFF2-40B4-BE49-F238E27FC236}">
                <a16:creationId xmlns:a16="http://schemas.microsoft.com/office/drawing/2014/main" id="{E9FC540D-D53A-486F-96EA-3488254DA8F1}"/>
              </a:ext>
            </a:extLst>
          </p:cNvPr>
          <p:cNvSpPr/>
          <p:nvPr userDrawn="1"/>
        </p:nvSpPr>
        <p:spPr>
          <a:xfrm flipV="1">
            <a:off x="674914" y="0"/>
            <a:ext cx="67491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4" name="Marcador de contenido 2">
            <a:extLst>
              <a:ext uri="{FF2B5EF4-FFF2-40B4-BE49-F238E27FC236}">
                <a16:creationId xmlns:a16="http://schemas.microsoft.com/office/drawing/2014/main" id="{AA5699F8-E412-4D90-AD9E-5A933F03D673}"/>
              </a:ext>
            </a:extLst>
          </p:cNvPr>
          <p:cNvSpPr>
            <a:spLocks noGrp="1"/>
          </p:cNvSpPr>
          <p:nvPr>
            <p:ph idx="10"/>
          </p:nvPr>
        </p:nvSpPr>
        <p:spPr>
          <a:xfrm>
            <a:off x="7019111" y="259556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5" name="Marcador de contenido 2">
            <a:extLst>
              <a:ext uri="{FF2B5EF4-FFF2-40B4-BE49-F238E27FC236}">
                <a16:creationId xmlns:a16="http://schemas.microsoft.com/office/drawing/2014/main" id="{3C6CD4EE-A2DF-4227-8E8E-061E1811B311}"/>
              </a:ext>
            </a:extLst>
          </p:cNvPr>
          <p:cNvSpPr>
            <a:spLocks noGrp="1"/>
          </p:cNvSpPr>
          <p:nvPr>
            <p:ph idx="11"/>
          </p:nvPr>
        </p:nvSpPr>
        <p:spPr>
          <a:xfrm>
            <a:off x="2024742" y="444613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6" name="Marcador de contenido 2">
            <a:extLst>
              <a:ext uri="{FF2B5EF4-FFF2-40B4-BE49-F238E27FC236}">
                <a16:creationId xmlns:a16="http://schemas.microsoft.com/office/drawing/2014/main" id="{2BD7E863-25A7-4713-A3A0-9A5F432FE00D}"/>
              </a:ext>
            </a:extLst>
          </p:cNvPr>
          <p:cNvSpPr>
            <a:spLocks noGrp="1"/>
          </p:cNvSpPr>
          <p:nvPr>
            <p:ph idx="12"/>
          </p:nvPr>
        </p:nvSpPr>
        <p:spPr>
          <a:xfrm>
            <a:off x="7019111" y="444613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7" name="Marcador de contenido 2">
            <a:extLst>
              <a:ext uri="{FF2B5EF4-FFF2-40B4-BE49-F238E27FC236}">
                <a16:creationId xmlns:a16="http://schemas.microsoft.com/office/drawing/2014/main" id="{13EEC52D-9939-4E0F-B26E-6287735877FF}"/>
              </a:ext>
            </a:extLst>
          </p:cNvPr>
          <p:cNvSpPr>
            <a:spLocks noGrp="1"/>
          </p:cNvSpPr>
          <p:nvPr>
            <p:ph idx="13"/>
          </p:nvPr>
        </p:nvSpPr>
        <p:spPr>
          <a:xfrm>
            <a:off x="2024740" y="306977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8" name="Marcador de contenido 2">
            <a:extLst>
              <a:ext uri="{FF2B5EF4-FFF2-40B4-BE49-F238E27FC236}">
                <a16:creationId xmlns:a16="http://schemas.microsoft.com/office/drawing/2014/main" id="{3F6A9263-89CC-446B-AA55-FA0F0180A706}"/>
              </a:ext>
            </a:extLst>
          </p:cNvPr>
          <p:cNvSpPr>
            <a:spLocks noGrp="1"/>
          </p:cNvSpPr>
          <p:nvPr>
            <p:ph idx="14"/>
          </p:nvPr>
        </p:nvSpPr>
        <p:spPr>
          <a:xfrm>
            <a:off x="7019109" y="306977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9" name="Marcador de contenido 2">
            <a:extLst>
              <a:ext uri="{FF2B5EF4-FFF2-40B4-BE49-F238E27FC236}">
                <a16:creationId xmlns:a16="http://schemas.microsoft.com/office/drawing/2014/main" id="{73A562DC-F1FD-4766-B507-CC08FBA1EE68}"/>
              </a:ext>
            </a:extLst>
          </p:cNvPr>
          <p:cNvSpPr>
            <a:spLocks noGrp="1"/>
          </p:cNvSpPr>
          <p:nvPr>
            <p:ph idx="15"/>
          </p:nvPr>
        </p:nvSpPr>
        <p:spPr>
          <a:xfrm>
            <a:off x="2024740" y="492034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20" name="Marcador de contenido 2">
            <a:extLst>
              <a:ext uri="{FF2B5EF4-FFF2-40B4-BE49-F238E27FC236}">
                <a16:creationId xmlns:a16="http://schemas.microsoft.com/office/drawing/2014/main" id="{B4A99B91-CC4B-4964-B372-94ED4BB9A772}"/>
              </a:ext>
            </a:extLst>
          </p:cNvPr>
          <p:cNvSpPr>
            <a:spLocks noGrp="1"/>
          </p:cNvSpPr>
          <p:nvPr>
            <p:ph idx="16"/>
          </p:nvPr>
        </p:nvSpPr>
        <p:spPr>
          <a:xfrm>
            <a:off x="7019109" y="492034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21" name="Marcador de fecha 4">
            <a:extLst>
              <a:ext uri="{FF2B5EF4-FFF2-40B4-BE49-F238E27FC236}">
                <a16:creationId xmlns:a16="http://schemas.microsoft.com/office/drawing/2014/main" id="{5413A312-123E-4C7A-864E-C120568D6037}"/>
              </a:ext>
            </a:extLst>
          </p:cNvPr>
          <p:cNvSpPr>
            <a:spLocks noGrp="1"/>
          </p:cNvSpPr>
          <p:nvPr>
            <p:ph type="dt" sz="half" idx="17"/>
          </p:nvPr>
        </p:nvSpPr>
        <p:spPr>
          <a:xfrm>
            <a:off x="2024740" y="6356350"/>
            <a:ext cx="1556659" cy="365125"/>
          </a:xfrm>
        </p:spPr>
        <p:txBody>
          <a:bodyPr rtlCol="0"/>
          <a:lstStyle>
            <a:lvl1pPr>
              <a:defRPr sz="900">
                <a:solidFill>
                  <a:schemeClr val="accent4">
                    <a:lumMod val="40000"/>
                    <a:lumOff val="60000"/>
                  </a:schemeClr>
                </a:solidFill>
              </a:defRPr>
            </a:lvl1pPr>
          </a:lstStyle>
          <a:p>
            <a:pPr rtl="0"/>
            <a:r>
              <a:rPr lang="es-ES" noProof="0"/>
              <a:t>29/7/20XX</a:t>
            </a:r>
          </a:p>
        </p:txBody>
      </p:sp>
      <p:sp>
        <p:nvSpPr>
          <p:cNvPr id="22" name="Marcador de pie de página 5">
            <a:extLst>
              <a:ext uri="{FF2B5EF4-FFF2-40B4-BE49-F238E27FC236}">
                <a16:creationId xmlns:a16="http://schemas.microsoft.com/office/drawing/2014/main" id="{F3306EE3-B07E-48BA-A4EE-EAFE9A458C38}"/>
              </a:ext>
            </a:extLst>
          </p:cNvPr>
          <p:cNvSpPr>
            <a:spLocks noGrp="1"/>
          </p:cNvSpPr>
          <p:nvPr>
            <p:ph type="ftr" sz="quarter" idx="18"/>
          </p:nvPr>
        </p:nvSpPr>
        <p:spPr>
          <a:xfrm>
            <a:off x="4038600" y="6356350"/>
            <a:ext cx="5268686"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23" name="Marcador de número de diapositiva 6">
            <a:extLst>
              <a:ext uri="{FF2B5EF4-FFF2-40B4-BE49-F238E27FC236}">
                <a16:creationId xmlns:a16="http://schemas.microsoft.com/office/drawing/2014/main" id="{6A049DF0-5C6A-4542-841D-C03F62304820}"/>
              </a:ext>
            </a:extLst>
          </p:cNvPr>
          <p:cNvSpPr>
            <a:spLocks noGrp="1"/>
          </p:cNvSpPr>
          <p:nvPr>
            <p:ph type="sldNum" sz="quarter" idx="19"/>
          </p:nvPr>
        </p:nvSpPr>
        <p:spPr>
          <a:xfrm>
            <a:off x="9764486" y="6356350"/>
            <a:ext cx="1589314" cy="365125"/>
          </a:xfrm>
        </p:spPr>
        <p:txBody>
          <a:bodyPr rtlCol="0"/>
          <a:lstStyle>
            <a:lvl1pPr>
              <a:defRPr sz="900">
                <a:solidFill>
                  <a:schemeClr val="accent4">
                    <a:lumMod val="40000"/>
                    <a:lumOff val="6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1568386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2568799462"/>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r>
              <a:rPr lang="es-ES" noProof="0"/>
              <a:t>29/7/20XX</a:t>
            </a:r>
          </a:p>
        </p:txBody>
      </p:sp>
      <p:sp>
        <p:nvSpPr>
          <p:cNvPr id="5" name="Footer Placeholder 4"/>
          <p:cNvSpPr>
            <a:spLocks noGrp="1"/>
          </p:cNvSpPr>
          <p:nvPr>
            <p:ph type="ftr" sz="quarter" idx="11"/>
          </p:nvPr>
        </p:nvSpPr>
        <p:spPr/>
        <p:txBody>
          <a:bodyPr/>
          <a:lstStyle/>
          <a:p>
            <a:pPr rtl="0"/>
            <a:r>
              <a:rPr lang="es-ES" noProof="0"/>
              <a:t>Orientación de empleados</a:t>
            </a:r>
          </a:p>
        </p:txBody>
      </p:sp>
      <p:sp>
        <p:nvSpPr>
          <p:cNvPr id="6" name="Slide Number Placeholder 5"/>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3540426605"/>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pPr rtl="0"/>
            <a:r>
              <a:rPr lang="es-ES" noProof="0"/>
              <a:t>29/7/20XX</a:t>
            </a:r>
          </a:p>
        </p:txBody>
      </p:sp>
      <p:sp>
        <p:nvSpPr>
          <p:cNvPr id="6" name="Footer Placeholder 5"/>
          <p:cNvSpPr>
            <a:spLocks noGrp="1"/>
          </p:cNvSpPr>
          <p:nvPr>
            <p:ph type="ftr" sz="quarter" idx="11"/>
          </p:nvPr>
        </p:nvSpPr>
        <p:spPr/>
        <p:txBody>
          <a:bodyPr/>
          <a:lstStyle/>
          <a:p>
            <a:pPr rtl="0"/>
            <a:r>
              <a:rPr lang="es-ES" noProof="0"/>
              <a:t>Orientación de empleados</a:t>
            </a:r>
          </a:p>
        </p:txBody>
      </p:sp>
      <p:sp>
        <p:nvSpPr>
          <p:cNvPr id="7" name="Slide Number Placeholder 6"/>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78136992"/>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pPr rtl="0"/>
            <a:r>
              <a:rPr lang="es-ES" noProof="0"/>
              <a:t>29/7/20XX</a:t>
            </a:r>
          </a:p>
        </p:txBody>
      </p:sp>
      <p:sp>
        <p:nvSpPr>
          <p:cNvPr id="8" name="Footer Placeholder 7"/>
          <p:cNvSpPr>
            <a:spLocks noGrp="1"/>
          </p:cNvSpPr>
          <p:nvPr>
            <p:ph type="ftr" sz="quarter" idx="11"/>
          </p:nvPr>
        </p:nvSpPr>
        <p:spPr/>
        <p:txBody>
          <a:bodyPr/>
          <a:lstStyle/>
          <a:p>
            <a:pPr rtl="0"/>
            <a:r>
              <a:rPr lang="es-ES" noProof="0"/>
              <a:t>Orientación de empleados</a:t>
            </a:r>
          </a:p>
        </p:txBody>
      </p:sp>
      <p:sp>
        <p:nvSpPr>
          <p:cNvPr id="9" name="Slide Number Placeholder 8"/>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2250937587"/>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pPr rtl="0"/>
            <a:r>
              <a:rPr lang="es-ES" noProof="0"/>
              <a:t>29/7/20XX</a:t>
            </a:r>
          </a:p>
        </p:txBody>
      </p:sp>
      <p:sp>
        <p:nvSpPr>
          <p:cNvPr id="4" name="Footer Placeholder 3"/>
          <p:cNvSpPr>
            <a:spLocks noGrp="1"/>
          </p:cNvSpPr>
          <p:nvPr>
            <p:ph type="ftr" sz="quarter" idx="11"/>
          </p:nvPr>
        </p:nvSpPr>
        <p:spPr/>
        <p:txBody>
          <a:bodyPr/>
          <a:lstStyle/>
          <a:p>
            <a:pPr rtl="0"/>
            <a:r>
              <a:rPr lang="es-ES" noProof="0"/>
              <a:t>Orientación de empleados</a:t>
            </a:r>
          </a:p>
        </p:txBody>
      </p:sp>
      <p:sp>
        <p:nvSpPr>
          <p:cNvPr id="5" name="Slide Number Placeholder 4"/>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3831242061"/>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r>
              <a:rPr lang="es-ES" noProof="0"/>
              <a:t>29/7/20XX</a:t>
            </a:r>
          </a:p>
        </p:txBody>
      </p:sp>
      <p:sp>
        <p:nvSpPr>
          <p:cNvPr id="3" name="Footer Placeholder 2"/>
          <p:cNvSpPr>
            <a:spLocks noGrp="1"/>
          </p:cNvSpPr>
          <p:nvPr>
            <p:ph type="ftr" sz="quarter" idx="11"/>
          </p:nvPr>
        </p:nvSpPr>
        <p:spPr/>
        <p:txBody>
          <a:bodyPr/>
          <a:lstStyle/>
          <a:p>
            <a:pPr rtl="0"/>
            <a:r>
              <a:rPr lang="es-ES" noProof="0"/>
              <a:t>Orientación de empleados</a:t>
            </a:r>
          </a:p>
        </p:txBody>
      </p:sp>
      <p:sp>
        <p:nvSpPr>
          <p:cNvPr id="4" name="Slide Number Placeholder 3"/>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2824037332"/>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rtl="0"/>
            <a:r>
              <a:rPr lang="es-ES" noProof="0"/>
              <a:t>29/7/20XX</a:t>
            </a:r>
          </a:p>
        </p:txBody>
      </p:sp>
      <p:sp>
        <p:nvSpPr>
          <p:cNvPr id="6" name="Footer Placeholder 5"/>
          <p:cNvSpPr>
            <a:spLocks noGrp="1"/>
          </p:cNvSpPr>
          <p:nvPr>
            <p:ph type="ftr" sz="quarter" idx="11"/>
          </p:nvPr>
        </p:nvSpPr>
        <p:spPr/>
        <p:txBody>
          <a:bodyPr/>
          <a:lstStyle/>
          <a:p>
            <a:pPr rtl="0"/>
            <a:r>
              <a:rPr lang="es-ES" noProof="0"/>
              <a:t>Orientación de empleados</a:t>
            </a:r>
          </a:p>
        </p:txBody>
      </p:sp>
      <p:sp>
        <p:nvSpPr>
          <p:cNvPr id="7" name="Slide Number Placeholder 6"/>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3105642428"/>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rtl="0"/>
            <a:r>
              <a:rPr lang="es-ES" noProof="0"/>
              <a:t>29/7/20XX</a:t>
            </a:r>
          </a:p>
        </p:txBody>
      </p:sp>
      <p:sp>
        <p:nvSpPr>
          <p:cNvPr id="6" name="Footer Placeholder 5"/>
          <p:cNvSpPr>
            <a:spLocks noGrp="1"/>
          </p:cNvSpPr>
          <p:nvPr>
            <p:ph type="ftr" sz="quarter" idx="11"/>
          </p:nvPr>
        </p:nvSpPr>
        <p:spPr/>
        <p:txBody>
          <a:bodyPr/>
          <a:lstStyle/>
          <a:p>
            <a:pPr rtl="0"/>
            <a:r>
              <a:rPr lang="es-ES" noProof="0"/>
              <a:t>Orientación de empleados</a:t>
            </a:r>
          </a:p>
        </p:txBody>
      </p:sp>
      <p:sp>
        <p:nvSpPr>
          <p:cNvPr id="7" name="Slide Number Placeholder 6"/>
          <p:cNvSpPr>
            <a:spLocks noGrp="1"/>
          </p:cNvSpPr>
          <p:nvPr>
            <p:ph type="sldNum" sz="quarter" idx="12"/>
          </p:nvPr>
        </p:nvSpPr>
        <p:spPr/>
        <p:txBody>
          <a:body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1160613640"/>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r>
              <a:rPr lang="es-ES" noProof="0"/>
              <a:t>29/7/20XX</a:t>
            </a: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es-ES" noProof="0"/>
              <a:t>Orientación de empleados</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68293014"/>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 id="2147483859" r:id="rId18"/>
    <p:sldLayoutId id="2147483860" r:id="rId19"/>
  </p:sldLayoutIdLst>
  <p:hf hdr="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1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8.jpeg"/></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hyperlink" Target="https://svgsilh.com/es/image/42691.html" TargetMode="External"/><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6815C6-3AD0-46E6-A74A-1967BD91AF50}"/>
              </a:ext>
            </a:extLst>
          </p:cNvPr>
          <p:cNvSpPr>
            <a:spLocks noGrp="1"/>
          </p:cNvSpPr>
          <p:nvPr>
            <p:ph type="ctrTitle"/>
          </p:nvPr>
        </p:nvSpPr>
        <p:spPr>
          <a:xfrm>
            <a:off x="4863951" y="1680201"/>
            <a:ext cx="4410051" cy="2367559"/>
          </a:xfrm>
        </p:spPr>
        <p:txBody>
          <a:bodyPr rtlCol="0">
            <a:normAutofit/>
          </a:bodyPr>
          <a:lstStyle/>
          <a:p>
            <a:pPr rtl="0"/>
            <a:br>
              <a:rPr lang="es-ES" dirty="0"/>
            </a:br>
            <a:endParaRPr lang="es-ES" dirty="0"/>
          </a:p>
        </p:txBody>
      </p:sp>
      <p:sp>
        <p:nvSpPr>
          <p:cNvPr id="3" name="Subtítulo 2">
            <a:extLst>
              <a:ext uri="{FF2B5EF4-FFF2-40B4-BE49-F238E27FC236}">
                <a16:creationId xmlns:a16="http://schemas.microsoft.com/office/drawing/2014/main" id="{1901B20D-4C28-4DA3-ABBD-718C22A5E58B}"/>
              </a:ext>
            </a:extLst>
          </p:cNvPr>
          <p:cNvSpPr>
            <a:spLocks noGrp="1"/>
          </p:cNvSpPr>
          <p:nvPr>
            <p:ph type="subTitle" idx="1"/>
          </p:nvPr>
        </p:nvSpPr>
        <p:spPr>
          <a:xfrm>
            <a:off x="1478590" y="4261607"/>
            <a:ext cx="8113085" cy="723227"/>
          </a:xfrm>
        </p:spPr>
        <p:txBody>
          <a:bodyPr rtlCol="0">
            <a:noAutofit/>
          </a:bodyPr>
          <a:lstStyle/>
          <a:p>
            <a:pPr rtl="0">
              <a:lnSpc>
                <a:spcPct val="90000"/>
              </a:lnSpc>
            </a:pPr>
            <a:r>
              <a:rPr lang="es-ES" sz="2800" dirty="0">
                <a:solidFill>
                  <a:schemeClr val="tx1"/>
                </a:solidFill>
              </a:rPr>
              <a:t>JORNADA INFORMATIVA PARA PROFESIONALES</a:t>
            </a:r>
          </a:p>
          <a:p>
            <a:pPr rtl="0">
              <a:lnSpc>
                <a:spcPct val="90000"/>
              </a:lnSpc>
            </a:pPr>
            <a:r>
              <a:rPr lang="es-ES" sz="2800" dirty="0">
                <a:solidFill>
                  <a:schemeClr val="tx1"/>
                </a:solidFill>
              </a:rPr>
              <a:t>  </a:t>
            </a:r>
          </a:p>
          <a:p>
            <a:pPr rtl="0">
              <a:lnSpc>
                <a:spcPct val="90000"/>
              </a:lnSpc>
            </a:pPr>
            <a:r>
              <a:rPr lang="es-ES" sz="2800" dirty="0">
                <a:solidFill>
                  <a:schemeClr val="tx1"/>
                </a:solidFill>
              </a:rPr>
              <a:t> OFICINA JUDICIAL DEL TRIBUNAL DE INSTANCIA </a:t>
            </a:r>
          </a:p>
          <a:p>
            <a:pPr rtl="0">
              <a:lnSpc>
                <a:spcPct val="90000"/>
              </a:lnSpc>
            </a:pPr>
            <a:endParaRPr lang="es-ES" sz="2800" dirty="0">
              <a:solidFill>
                <a:schemeClr val="tx1"/>
              </a:solidFill>
            </a:endParaRPr>
          </a:p>
          <a:p>
            <a:pPr rtl="0">
              <a:lnSpc>
                <a:spcPct val="90000"/>
              </a:lnSpc>
            </a:pPr>
            <a:r>
              <a:rPr lang="es-ES" sz="3200" b="1" dirty="0">
                <a:solidFill>
                  <a:schemeClr val="tx1"/>
                </a:solidFill>
              </a:rPr>
              <a:t>GIPUZKOA</a:t>
            </a:r>
          </a:p>
        </p:txBody>
      </p:sp>
      <p:pic>
        <p:nvPicPr>
          <p:cNvPr id="5122" name="Picture 2" descr="Cómo los pequeños logros ayudan a impulsar los grandes cambios en una  organización | Foro Económico Mundial">
            <a:extLst>
              <a:ext uri="{FF2B5EF4-FFF2-40B4-BE49-F238E27FC236}">
                <a16:creationId xmlns:a16="http://schemas.microsoft.com/office/drawing/2014/main" id="{FB2365D6-8BB2-E80C-2BD0-D44B12CDEF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9876" r="16913" b="-1"/>
          <a:stretch>
            <a:fillRect/>
          </a:stretch>
        </p:blipFill>
        <p:spPr bwMode="auto">
          <a:xfrm>
            <a:off x="9902068" y="894832"/>
            <a:ext cx="1689032" cy="1954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2425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p:txBody>
          <a:bodyPr rtlCol="0" anchor="t">
            <a:normAutofit/>
          </a:bodyPr>
          <a:lstStyle/>
          <a:p>
            <a:pPr algn="ctr" rtl="0">
              <a:lnSpc>
                <a:spcPct val="90000"/>
              </a:lnSpc>
            </a:pPr>
            <a:r>
              <a:rPr lang="es-ES" sz="2400" dirty="0"/>
              <a:t>SERVICIOS COMUNES, AREAS,EQUIPOS Y GRUPOS DE TRABAJO</a:t>
            </a:r>
            <a:br>
              <a:rPr lang="es-ES" sz="2000" dirty="0"/>
            </a:br>
            <a:br>
              <a:rPr lang="es-ES" sz="2000" dirty="0"/>
            </a:br>
            <a:br>
              <a:rPr lang="es-ES" sz="2000" dirty="0"/>
            </a:br>
            <a:endParaRPr lang="es-ES" sz="2000" dirty="0"/>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1311965" y="1451113"/>
            <a:ext cx="7359768" cy="4772811"/>
          </a:xfrm>
        </p:spPr>
        <p:txBody>
          <a:bodyPr vert="horz" lIns="91440" tIns="45720" rIns="91440" bIns="45720" rtlCol="0">
            <a:normAutofit/>
          </a:bodyPr>
          <a:lstStyle/>
          <a:p>
            <a:pPr marL="0" indent="0" algn="just">
              <a:buNone/>
            </a:pPr>
            <a:r>
              <a:rPr lang="es-ES" dirty="0"/>
              <a:t>-los Servicios Comunes se estructurarán en las </a:t>
            </a:r>
            <a:r>
              <a:rPr lang="es-ES" dirty="0" err="1"/>
              <a:t>Areas</a:t>
            </a:r>
            <a:r>
              <a:rPr lang="es-ES" dirty="0"/>
              <a:t> y equipos determinados por el Departamento de Justicia del Gobierno Vasco</a:t>
            </a:r>
          </a:p>
          <a:p>
            <a:pPr marL="0" indent="0" algn="just">
              <a:buNone/>
            </a:pPr>
            <a:r>
              <a:rPr lang="es-ES" dirty="0"/>
              <a:t>			</a:t>
            </a:r>
            <a:r>
              <a:rPr lang="es-ES" b="1" dirty="0"/>
              <a:t>P R O T O C O L O S</a:t>
            </a:r>
          </a:p>
          <a:p>
            <a:pPr marL="0" indent="0" algn="just">
              <a:buNone/>
            </a:pPr>
            <a:r>
              <a:rPr lang="es-ES" dirty="0"/>
              <a:t>-las áreas y los equipos que se constituyan se estructuraran en los grupos de trabajo necesarios para el buen funcionamiento  del TI  para la realización de tareas concretas o especializadas acordes a las funciones de los funcionarios de distintas categorías que la integran</a:t>
            </a:r>
          </a:p>
          <a:p>
            <a:pPr marL="0" indent="0" algn="just">
              <a:buNone/>
            </a:pPr>
            <a:r>
              <a:rPr lang="es-ES" dirty="0"/>
              <a:t>-La asignación de funciones, carga de trabajo y rotación entre los grupos de trabajo deberá planificarse para evitar desajustes </a:t>
            </a:r>
          </a:p>
          <a:p>
            <a:pPr marL="0" indent="0" algn="just">
              <a:buNone/>
            </a:pPr>
            <a:r>
              <a:rPr lang="es-ES" dirty="0"/>
              <a:t>-Se incrementa la flexibilidad, pero se requerirán mecanismos firmes de coordinación interna ,una normativa interna clara sobre la asignación de competencias, controles, suplencias y fuertes canales de comunicación interna y externa</a:t>
            </a:r>
            <a:endParaRPr lang="es-ES" b="1" u="sng" dirty="0"/>
          </a:p>
          <a:p>
            <a:endParaRPr lang="es-ES" u="sng" dirty="0"/>
          </a:p>
          <a:p>
            <a:endParaRPr lang="es-ES" u="sng" dirty="0"/>
          </a:p>
          <a:p>
            <a:endParaRPr lang="es-ES" u="sng" dirty="0"/>
          </a:p>
          <a:p>
            <a:endParaRPr lang="es-ES" u="sng" dirty="0"/>
          </a:p>
          <a:p>
            <a:endParaRPr lang="es-ES" u="sng" dirty="0"/>
          </a:p>
          <a:p>
            <a:endParaRPr lang="es-ES" u="sng" dirty="0"/>
          </a:p>
          <a:p>
            <a:endParaRPr lang="es-ES" u="sng" dirty="0"/>
          </a:p>
          <a:p>
            <a:endParaRPr lang="es-ES" u="sng" dirty="0"/>
          </a:p>
          <a:p>
            <a:endParaRPr lang="es-ES" u="sng" dirty="0"/>
          </a:p>
          <a:p>
            <a:endParaRPr lang="es-ES" u="sng" dirty="0"/>
          </a:p>
          <a:p>
            <a:pPr marL="0" indent="0">
              <a:buNone/>
            </a:pPr>
            <a:endParaRPr lang="es-ES" dirty="0">
              <a:effectLst/>
              <a:latin typeface="Calibri" panose="020F0502020204030204" pitchFamily="34" charset="0"/>
              <a:ea typeface="Calibri" panose="020F0502020204030204" pitchFamily="34" charset="0"/>
            </a:endParaRPr>
          </a:p>
        </p:txBody>
      </p:sp>
      <p:sp>
        <p:nvSpPr>
          <p:cNvPr id="13" name="Marcador de número de diapositiva 12">
            <a:extLst>
              <a:ext uri="{FF2B5EF4-FFF2-40B4-BE49-F238E27FC236}">
                <a16:creationId xmlns:a16="http://schemas.microsoft.com/office/drawing/2014/main" id="{E97A1D68-0269-4F8D-8A4E-B8D9753C7D5A}"/>
              </a:ext>
            </a:extLst>
          </p:cNvPr>
          <p:cNvSpPr>
            <a:spLocks noGrp="1"/>
          </p:cNvSpPr>
          <p:nvPr>
            <p:ph type="sldNum" sz="quarter" idx="12"/>
          </p:nvPr>
        </p:nvSpPr>
        <p:spPr/>
        <p:txBody>
          <a:bodyPr rtlCol="0">
            <a:normAutofit/>
          </a:bodyPr>
          <a:lstStyle/>
          <a:p>
            <a:pPr rtl="0">
              <a:spcAft>
                <a:spcPts val="600"/>
              </a:spcAft>
            </a:pPr>
            <a:fld id="{B5CEABB6-07DC-46E8-9B57-56EC44A396E5}" type="slidenum">
              <a:rPr lang="es-ES" smtClean="0"/>
              <a:pPr rtl="0">
                <a:spcAft>
                  <a:spcPts val="600"/>
                </a:spcAft>
              </a:pPr>
              <a:t>10</a:t>
            </a:fld>
            <a:endParaRPr lang="es-ES"/>
          </a:p>
        </p:txBody>
      </p:sp>
      <p:pic>
        <p:nvPicPr>
          <p:cNvPr id="4098" name="Picture 2" descr="Página 15 | Imágenes de Coordinacion cooperacion - Descarga ...">
            <a:extLst>
              <a:ext uri="{FF2B5EF4-FFF2-40B4-BE49-F238E27FC236}">
                <a16:creationId xmlns:a16="http://schemas.microsoft.com/office/drawing/2014/main" id="{2CEA53EE-6266-4C5A-62CC-F235540126E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58324" y="4480331"/>
            <a:ext cx="2336853" cy="1423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398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a:xfrm>
            <a:off x="677334" y="609600"/>
            <a:ext cx="8596668" cy="4298698"/>
          </a:xfrm>
        </p:spPr>
        <p:txBody>
          <a:bodyPr rtlCol="0">
            <a:normAutofit/>
          </a:bodyPr>
          <a:lstStyle/>
          <a:p>
            <a:pPr algn="ctr" rtl="0"/>
            <a:r>
              <a:rPr lang="es-ES" dirty="0"/>
              <a:t>	RETOS, RIESGOS Y OPORTUNIDADES </a:t>
            </a:r>
            <a:br>
              <a:rPr lang="es-ES" dirty="0"/>
            </a:br>
            <a:endParaRPr lang="es-ES" dirty="0"/>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72419" y="1600200"/>
            <a:ext cx="10369778" cy="7203476"/>
          </a:xfrm>
        </p:spPr>
        <p:txBody>
          <a:bodyPr vert="horz" lIns="91440" tIns="45720" rIns="91440" bIns="45720" rtlCol="0" anchor="t">
            <a:normAutofit/>
          </a:bodyPr>
          <a:lstStyle/>
          <a:p>
            <a:pPr marL="0" indent="0">
              <a:buNone/>
            </a:pPr>
            <a:endParaRPr lang="es-ES" sz="2400" u="sng" dirty="0"/>
          </a:p>
          <a:p>
            <a:pPr lvl="3"/>
            <a:r>
              <a:rPr lang="es-ES" sz="1800" dirty="0">
                <a:solidFill>
                  <a:schemeClr val="accent1">
                    <a:lumMod val="75000"/>
                  </a:schemeClr>
                </a:solidFill>
              </a:rPr>
              <a:t>RECURSOS HUMANOS</a:t>
            </a:r>
          </a:p>
          <a:p>
            <a:pPr marL="1371600" lvl="3" indent="0" algn="just">
              <a:buNone/>
            </a:pPr>
            <a:r>
              <a:rPr lang="es-ES" sz="1800" dirty="0">
                <a:solidFill>
                  <a:schemeClr val="tx1"/>
                </a:solidFill>
              </a:rPr>
              <a:t>-S</a:t>
            </a:r>
            <a:r>
              <a:rPr lang="es-ES" sz="1800" dirty="0"/>
              <a:t>e necesitará </a:t>
            </a:r>
            <a:r>
              <a:rPr lang="es-ES" sz="1800" b="1" u="sng" dirty="0"/>
              <a:t>dotación suficiente de personal</a:t>
            </a:r>
            <a:r>
              <a:rPr lang="es-ES" sz="1800" dirty="0"/>
              <a:t>. En este momento de la implantación las dotaciones de personal no se incrementan, se va a realizar una redistribución del personal actual, si bien se solicitarán del Departamento de Justicia los incrementos y adaptaciones necesarios</a:t>
            </a:r>
          </a:p>
          <a:p>
            <a:pPr marL="1371600" lvl="3" indent="0" algn="just">
              <a:buNone/>
            </a:pPr>
            <a:r>
              <a:rPr lang="es-ES" sz="1800" dirty="0"/>
              <a:t>-</a:t>
            </a:r>
            <a:r>
              <a:rPr lang="es-ES" sz="1800" b="1" u="sng" dirty="0"/>
              <a:t>La formación del personal</a:t>
            </a:r>
            <a:r>
              <a:rPr lang="es-ES" sz="1800" dirty="0"/>
              <a:t>, tanto en conocimientos normativos como en uso de nuevas tocologías es clave</a:t>
            </a:r>
          </a:p>
          <a:p>
            <a:pPr marL="1371600" lvl="3" indent="0" algn="just">
              <a:buNone/>
            </a:pPr>
            <a:r>
              <a:rPr lang="es-ES" sz="1800" dirty="0"/>
              <a:t>–Definición clara de </a:t>
            </a:r>
            <a:r>
              <a:rPr lang="es-ES" sz="1800" b="1" u="sng" dirty="0"/>
              <a:t>competencias</a:t>
            </a:r>
            <a:r>
              <a:rPr lang="es-ES" sz="1800" dirty="0"/>
              <a:t>, niveles </a:t>
            </a:r>
            <a:r>
              <a:rPr lang="es-ES" sz="1800" b="1" u="sng" dirty="0"/>
              <a:t>de responsabilidad</a:t>
            </a:r>
            <a:r>
              <a:rPr lang="es-ES" sz="1800" dirty="0"/>
              <a:t>, </a:t>
            </a:r>
            <a:r>
              <a:rPr lang="es-ES" sz="1800" b="1" u="sng" dirty="0"/>
              <a:t>movilidad</a:t>
            </a:r>
            <a:r>
              <a:rPr lang="es-ES" sz="1800" dirty="0"/>
              <a:t> entre equipos en función de las necesidades </a:t>
            </a:r>
          </a:p>
          <a:p>
            <a:pPr marL="1371600" lvl="3" indent="0" algn="just">
              <a:buNone/>
            </a:pPr>
            <a:r>
              <a:rPr lang="es-ES" sz="1800" b="1" u="sng" dirty="0"/>
              <a:t>-Transparencia </a:t>
            </a:r>
            <a:r>
              <a:rPr lang="es-ES" sz="1800" dirty="0"/>
              <a:t>de  la organización</a:t>
            </a:r>
          </a:p>
          <a:p>
            <a:pPr marL="1371600" lvl="3" indent="0">
              <a:buNone/>
            </a:pPr>
            <a:endParaRPr lang="es-ES" sz="1800" dirty="0"/>
          </a:p>
          <a:p>
            <a:endParaRPr lang="es-ES" sz="2400" u="sng" dirty="0"/>
          </a:p>
          <a:p>
            <a:endParaRPr lang="es-ES" sz="2400" u="sng" dirty="0"/>
          </a:p>
          <a:p>
            <a:pPr marL="0" indent="0" algn="just">
              <a:buNone/>
            </a:pPr>
            <a:endParaRPr lang="es-ES" sz="1800" dirty="0">
              <a:solidFill>
                <a:srgbClr val="000000"/>
              </a:solidFill>
              <a:effectLst/>
              <a:latin typeface="Calibri" panose="020F0502020204030204" pitchFamily="34" charset="0"/>
              <a:ea typeface="Calibri" panose="020F0502020204030204" pitchFamily="34" charset="0"/>
            </a:endParaRPr>
          </a:p>
        </p:txBody>
      </p:sp>
      <p:sp>
        <p:nvSpPr>
          <p:cNvPr id="13" name="Marcador de número de diapositiva 12">
            <a:extLst>
              <a:ext uri="{FF2B5EF4-FFF2-40B4-BE49-F238E27FC236}">
                <a16:creationId xmlns:a16="http://schemas.microsoft.com/office/drawing/2014/main" id="{E97A1D68-0269-4F8D-8A4E-B8D9753C7D5A}"/>
              </a:ext>
            </a:extLst>
          </p:cNvPr>
          <p:cNvSpPr>
            <a:spLocks noGrp="1"/>
          </p:cNvSpPr>
          <p:nvPr>
            <p:ph type="sldNum" sz="quarter" idx="12"/>
          </p:nvPr>
        </p:nvSpPr>
        <p:spPr/>
        <p:txBody>
          <a:bodyPr rtlCol="0"/>
          <a:lstStyle/>
          <a:p>
            <a:pPr rtl="0"/>
            <a:fld id="{B5CEABB6-07DC-46E8-9B57-56EC44A396E5}" type="slidenum">
              <a:rPr lang="es-ES" smtClean="0"/>
              <a:pPr rtl="0"/>
              <a:t>11</a:t>
            </a:fld>
            <a:endParaRPr lang="es-ES"/>
          </a:p>
        </p:txBody>
      </p:sp>
    </p:spTree>
    <p:extLst>
      <p:ext uri="{BB962C8B-B14F-4D97-AF65-F5344CB8AC3E}">
        <p14:creationId xmlns:p14="http://schemas.microsoft.com/office/powerpoint/2010/main" val="1568399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5D2B38-8787-7089-A82F-4957CFFC9C49}"/>
              </a:ext>
            </a:extLst>
          </p:cNvPr>
          <p:cNvSpPr>
            <a:spLocks noGrp="1"/>
          </p:cNvSpPr>
          <p:nvPr>
            <p:ph type="title"/>
          </p:nvPr>
        </p:nvSpPr>
        <p:spPr>
          <a:xfrm>
            <a:off x="840620" y="525464"/>
            <a:ext cx="8596668" cy="1320800"/>
          </a:xfrm>
        </p:spPr>
        <p:txBody>
          <a:bodyPr>
            <a:normAutofit/>
          </a:bodyPr>
          <a:lstStyle/>
          <a:p>
            <a:r>
              <a:rPr lang="es-ES" sz="2800" dirty="0"/>
              <a:t>RETOS Y OPORTUNIDADES </a:t>
            </a:r>
            <a:br>
              <a:rPr lang="es-ES" sz="2800" dirty="0"/>
            </a:br>
            <a:r>
              <a:rPr lang="es-ES" sz="2800" dirty="0"/>
              <a:t>Tecnología e infraestructuras</a:t>
            </a:r>
          </a:p>
        </p:txBody>
      </p:sp>
      <p:sp>
        <p:nvSpPr>
          <p:cNvPr id="3" name="Marcador de contenido 2">
            <a:extLst>
              <a:ext uri="{FF2B5EF4-FFF2-40B4-BE49-F238E27FC236}">
                <a16:creationId xmlns:a16="http://schemas.microsoft.com/office/drawing/2014/main" id="{E2D2C403-40F8-58A1-A06F-DA584219DBAE}"/>
              </a:ext>
            </a:extLst>
          </p:cNvPr>
          <p:cNvSpPr>
            <a:spLocks noGrp="1"/>
          </p:cNvSpPr>
          <p:nvPr>
            <p:ph idx="1"/>
          </p:nvPr>
        </p:nvSpPr>
        <p:spPr>
          <a:xfrm>
            <a:off x="840620" y="1823971"/>
            <a:ext cx="8596668" cy="3880773"/>
          </a:xfrm>
        </p:spPr>
        <p:txBody>
          <a:bodyPr>
            <a:normAutofit lnSpcReduction="10000"/>
          </a:bodyPr>
          <a:lstStyle/>
          <a:p>
            <a:pPr algn="just"/>
            <a:r>
              <a:rPr lang="es-ES" b="1" dirty="0"/>
              <a:t>OPORTUNIDAD</a:t>
            </a:r>
            <a:r>
              <a:rPr lang="es-ES" dirty="0"/>
              <a:t>-EJE que permite un registro digital y claro de todas las actuaciones procesales, permite a jueces, profesionales y funcionarios el acceso al procedimiento  y dispone de  capacidad para determinar la  trazabilidad de expedientes entre equipos y grupos de trabajo.</a:t>
            </a:r>
          </a:p>
          <a:p>
            <a:pPr algn="just"/>
            <a:r>
              <a:rPr lang="es-ES" b="1" dirty="0"/>
              <a:t>OPORTUNIDAD</a:t>
            </a:r>
            <a:r>
              <a:rPr lang="es-ES" dirty="0"/>
              <a:t>. Enlace con sedes descentralizados y con oficinas de justicia en el municipio que faciliten el acceso de ciudadanos y profesionales. </a:t>
            </a:r>
          </a:p>
          <a:p>
            <a:pPr algn="just"/>
            <a:r>
              <a:rPr lang="es-ES" b="1" dirty="0"/>
              <a:t>RETO</a:t>
            </a:r>
            <a:r>
              <a:rPr lang="es-ES" dirty="0"/>
              <a:t>. Interoperabilidad y conectividad con profesionales y administraciones públicos </a:t>
            </a:r>
          </a:p>
          <a:p>
            <a:pPr algn="just"/>
            <a:r>
              <a:rPr lang="es-ES" b="1" dirty="0"/>
              <a:t>RETO. </a:t>
            </a:r>
            <a:r>
              <a:rPr lang="es-ES" dirty="0"/>
              <a:t> la calidad del dato</a:t>
            </a:r>
          </a:p>
          <a:p>
            <a:pPr algn="just"/>
            <a:r>
              <a:rPr lang="es-ES" b="1" dirty="0"/>
              <a:t>RETO</a:t>
            </a:r>
            <a:r>
              <a:rPr lang="es-ES" dirty="0"/>
              <a:t>.-El aprovechamiento de los nuevos recursos tecnológicos como la IA</a:t>
            </a:r>
          </a:p>
          <a:p>
            <a:pPr algn="just"/>
            <a:r>
              <a:rPr lang="es-ES" b="1" dirty="0"/>
              <a:t>RETO</a:t>
            </a:r>
            <a:r>
              <a:rPr lang="es-ES" dirty="0"/>
              <a:t>.-Espacios adecuados para equipos y grupos de trabajo y para la atención de ciudadanos y profesionales. </a:t>
            </a:r>
          </a:p>
          <a:p>
            <a:endParaRPr lang="es-ES" dirty="0"/>
          </a:p>
        </p:txBody>
      </p:sp>
      <p:sp>
        <p:nvSpPr>
          <p:cNvPr id="4" name="Marcador de fecha 3">
            <a:extLst>
              <a:ext uri="{FF2B5EF4-FFF2-40B4-BE49-F238E27FC236}">
                <a16:creationId xmlns:a16="http://schemas.microsoft.com/office/drawing/2014/main" id="{64241517-B4A2-C4E2-A909-21A279088E2E}"/>
              </a:ext>
            </a:extLst>
          </p:cNvPr>
          <p:cNvSpPr>
            <a:spLocks noGrp="1"/>
          </p:cNvSpPr>
          <p:nvPr>
            <p:ph type="dt" sz="half" idx="10"/>
          </p:nvPr>
        </p:nvSpPr>
        <p:spPr/>
        <p:txBody>
          <a:bodyPr/>
          <a:lstStyle/>
          <a:p>
            <a:pPr rtl="0"/>
            <a:r>
              <a:rPr lang="es-ES" noProof="0"/>
              <a:t>29/7/20XX</a:t>
            </a:r>
          </a:p>
        </p:txBody>
      </p:sp>
      <p:sp>
        <p:nvSpPr>
          <p:cNvPr id="5" name="Marcador de pie de página 4">
            <a:extLst>
              <a:ext uri="{FF2B5EF4-FFF2-40B4-BE49-F238E27FC236}">
                <a16:creationId xmlns:a16="http://schemas.microsoft.com/office/drawing/2014/main" id="{71E74AA1-F57F-BAC4-FD83-BE2448F21B3A}"/>
              </a:ext>
            </a:extLst>
          </p:cNvPr>
          <p:cNvSpPr>
            <a:spLocks noGrp="1"/>
          </p:cNvSpPr>
          <p:nvPr>
            <p:ph type="ftr" sz="quarter" idx="11"/>
          </p:nvPr>
        </p:nvSpPr>
        <p:spPr/>
        <p:txBody>
          <a:body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4BFACD66-DFCB-86C7-568E-032A24BFAA19}"/>
              </a:ext>
            </a:extLst>
          </p:cNvPr>
          <p:cNvSpPr>
            <a:spLocks noGrp="1"/>
          </p:cNvSpPr>
          <p:nvPr>
            <p:ph type="sldNum" sz="quarter" idx="12"/>
          </p:nvPr>
        </p:nvSpPr>
        <p:spPr/>
        <p:txBody>
          <a:bodyPr/>
          <a:lstStyle/>
          <a:p>
            <a:pPr rtl="0"/>
            <a:fld id="{B5CEABB6-07DC-46E8-9B57-56EC44A396E5}" type="slidenum">
              <a:rPr lang="es-ES" noProof="0" smtClean="0"/>
              <a:t>12</a:t>
            </a:fld>
            <a:endParaRPr lang="es-ES" noProof="0"/>
          </a:p>
        </p:txBody>
      </p:sp>
    </p:spTree>
    <p:extLst>
      <p:ext uri="{BB962C8B-B14F-4D97-AF65-F5344CB8AC3E}">
        <p14:creationId xmlns:p14="http://schemas.microsoft.com/office/powerpoint/2010/main" val="1705948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172196-E02A-E69C-FBC3-827307214468}"/>
              </a:ext>
            </a:extLst>
          </p:cNvPr>
          <p:cNvSpPr>
            <a:spLocks noGrp="1"/>
          </p:cNvSpPr>
          <p:nvPr>
            <p:ph type="title"/>
          </p:nvPr>
        </p:nvSpPr>
        <p:spPr/>
        <p:txBody>
          <a:bodyPr/>
          <a:lstStyle/>
          <a:p>
            <a:br>
              <a:rPr lang="es-ES" sz="3600" dirty="0"/>
            </a:br>
            <a:r>
              <a:rPr lang="es-ES" sz="3600" dirty="0"/>
              <a:t>MEJORAS </a:t>
            </a:r>
            <a:endParaRPr lang="es-ES" dirty="0"/>
          </a:p>
        </p:txBody>
      </p:sp>
      <p:sp>
        <p:nvSpPr>
          <p:cNvPr id="3" name="Marcador de contenido 2">
            <a:extLst>
              <a:ext uri="{FF2B5EF4-FFF2-40B4-BE49-F238E27FC236}">
                <a16:creationId xmlns:a16="http://schemas.microsoft.com/office/drawing/2014/main" id="{16E8A7D6-4BB0-1BD7-07FD-E700FA29ADBA}"/>
              </a:ext>
            </a:extLst>
          </p:cNvPr>
          <p:cNvSpPr>
            <a:spLocks noGrp="1"/>
          </p:cNvSpPr>
          <p:nvPr>
            <p:ph idx="1"/>
          </p:nvPr>
        </p:nvSpPr>
        <p:spPr>
          <a:xfrm>
            <a:off x="2743202" y="247651"/>
            <a:ext cx="6483176" cy="5888962"/>
          </a:xfrm>
        </p:spPr>
        <p:txBody>
          <a:bodyPr/>
          <a:lstStyle/>
          <a:p>
            <a:pPr algn="just"/>
            <a:r>
              <a:rPr lang="es-ES" dirty="0"/>
              <a:t>Homogeneidad de criterios procesales y organizativos</a:t>
            </a:r>
          </a:p>
          <a:p>
            <a:pPr algn="just"/>
            <a:r>
              <a:rPr lang="es-ES" dirty="0"/>
              <a:t>Posibilidad   de asignación de  los recursos humanos en función de las necesidades y carga de trabajo</a:t>
            </a:r>
          </a:p>
          <a:p>
            <a:pPr algn="just"/>
            <a:r>
              <a:rPr lang="es-ES" dirty="0"/>
              <a:t>Posibilidad de aplicar políticas de calidad en la gestión, establecimiento de indicadores para determinar </a:t>
            </a:r>
            <a:r>
              <a:rPr lang="es-ES" dirty="0" err="1"/>
              <a:t>areas</a:t>
            </a:r>
            <a:r>
              <a:rPr lang="es-ES" dirty="0"/>
              <a:t> de mejora y acciones correctoras </a:t>
            </a:r>
          </a:p>
          <a:p>
            <a:pPr algn="just"/>
            <a:r>
              <a:rPr lang="es-ES" dirty="0"/>
              <a:t>Información y comunicación  con profesionales y ciudadanos</a:t>
            </a:r>
          </a:p>
          <a:p>
            <a:pPr algn="just"/>
            <a:endParaRPr lang="es-ES" dirty="0"/>
          </a:p>
          <a:p>
            <a:pPr marL="0" indent="0" algn="just">
              <a:buNone/>
            </a:pPr>
            <a:r>
              <a:rPr lang="es-ES" sz="3600" dirty="0">
                <a:solidFill>
                  <a:schemeClr val="accent1">
                    <a:lumMod val="75000"/>
                  </a:schemeClr>
                </a:solidFill>
              </a:rPr>
              <a:t>NECESIDADES</a:t>
            </a:r>
          </a:p>
          <a:p>
            <a:pPr marL="0" indent="0" algn="just">
              <a:buNone/>
            </a:pPr>
            <a:r>
              <a:rPr lang="es-ES" sz="1600" b="1" dirty="0">
                <a:solidFill>
                  <a:schemeClr val="tx1"/>
                </a:solidFill>
              </a:rPr>
              <a:t>-ESTABLECIMIENTO DE CANALES INSTITUCIONALIZADOS DE COMUNICACIÓN CON LOS DISTINTOS PROFESIONALES QUE SE RELACIONAN CON LA ADMINISTRACION DE JUSTICIA </a:t>
            </a:r>
          </a:p>
          <a:p>
            <a:pPr marL="0" indent="0" algn="just">
              <a:buNone/>
            </a:pPr>
            <a:r>
              <a:rPr lang="es-ES" sz="1600" b="1" dirty="0">
                <a:solidFill>
                  <a:schemeClr val="tx1"/>
                </a:solidFill>
              </a:rPr>
              <a:t>TRASLADO A LOS PROFESIONALES DE LA ESTRUCTURA ORGANIZATIVA Y LA IDENTIDAD DE LOS RESPONSABLES DE LA ORGANIZACIÓN</a:t>
            </a:r>
          </a:p>
        </p:txBody>
      </p:sp>
      <p:sp>
        <p:nvSpPr>
          <p:cNvPr id="4" name="Marcador de fecha 3">
            <a:extLst>
              <a:ext uri="{FF2B5EF4-FFF2-40B4-BE49-F238E27FC236}">
                <a16:creationId xmlns:a16="http://schemas.microsoft.com/office/drawing/2014/main" id="{30CC9C39-87C8-23FD-5C64-D966965EBDCC}"/>
              </a:ext>
            </a:extLst>
          </p:cNvPr>
          <p:cNvSpPr>
            <a:spLocks noGrp="1"/>
          </p:cNvSpPr>
          <p:nvPr>
            <p:ph type="dt" sz="half" idx="10"/>
          </p:nvPr>
        </p:nvSpPr>
        <p:spPr/>
        <p:txBody>
          <a:bodyPr/>
          <a:lstStyle/>
          <a:p>
            <a:pPr rtl="0"/>
            <a:r>
              <a:rPr lang="es-ES" noProof="0"/>
              <a:t>29/7/20XX</a:t>
            </a:r>
          </a:p>
        </p:txBody>
      </p:sp>
      <p:sp>
        <p:nvSpPr>
          <p:cNvPr id="5" name="Marcador de pie de página 4">
            <a:extLst>
              <a:ext uri="{FF2B5EF4-FFF2-40B4-BE49-F238E27FC236}">
                <a16:creationId xmlns:a16="http://schemas.microsoft.com/office/drawing/2014/main" id="{53DD5B28-31A9-22E6-E84E-2826968AEB56}"/>
              </a:ext>
            </a:extLst>
          </p:cNvPr>
          <p:cNvSpPr>
            <a:spLocks noGrp="1"/>
          </p:cNvSpPr>
          <p:nvPr>
            <p:ph type="ftr" sz="quarter" idx="11"/>
          </p:nvPr>
        </p:nvSpPr>
        <p:spPr/>
        <p:txBody>
          <a:bodyPr/>
          <a:lstStyle/>
          <a:p>
            <a:pPr rtl="0"/>
            <a:r>
              <a:rPr lang="es-ES" noProof="0" dirty="0"/>
              <a:t>Orientación de empleados</a:t>
            </a:r>
          </a:p>
        </p:txBody>
      </p:sp>
      <p:sp>
        <p:nvSpPr>
          <p:cNvPr id="6" name="Marcador de número de diapositiva 5">
            <a:extLst>
              <a:ext uri="{FF2B5EF4-FFF2-40B4-BE49-F238E27FC236}">
                <a16:creationId xmlns:a16="http://schemas.microsoft.com/office/drawing/2014/main" id="{3D494864-F279-DBF8-EF44-87317D19AC74}"/>
              </a:ext>
            </a:extLst>
          </p:cNvPr>
          <p:cNvSpPr>
            <a:spLocks noGrp="1"/>
          </p:cNvSpPr>
          <p:nvPr>
            <p:ph type="sldNum" sz="quarter" idx="12"/>
          </p:nvPr>
        </p:nvSpPr>
        <p:spPr/>
        <p:txBody>
          <a:bodyPr/>
          <a:lstStyle/>
          <a:p>
            <a:pPr rtl="0"/>
            <a:fld id="{B5CEABB6-07DC-46E8-9B57-56EC44A396E5}" type="slidenum">
              <a:rPr lang="es-ES" noProof="0" smtClean="0"/>
              <a:t>13</a:t>
            </a:fld>
            <a:endParaRPr lang="es-ES" noProof="0"/>
          </a:p>
        </p:txBody>
      </p:sp>
    </p:spTree>
    <p:extLst>
      <p:ext uri="{BB962C8B-B14F-4D97-AF65-F5344CB8AC3E}">
        <p14:creationId xmlns:p14="http://schemas.microsoft.com/office/powerpoint/2010/main" val="2579828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ítulo 7">
            <a:extLst>
              <a:ext uri="{FF2B5EF4-FFF2-40B4-BE49-F238E27FC236}">
                <a16:creationId xmlns:a16="http://schemas.microsoft.com/office/drawing/2014/main" id="{243F5121-EA45-E1CD-ACB8-3D818E7C5E0C}"/>
              </a:ext>
            </a:extLst>
          </p:cNvPr>
          <p:cNvSpPr>
            <a:spLocks noGrp="1"/>
          </p:cNvSpPr>
          <p:nvPr>
            <p:ph type="title"/>
          </p:nvPr>
        </p:nvSpPr>
        <p:spPr>
          <a:xfrm>
            <a:off x="1286933" y="708235"/>
            <a:ext cx="10197494" cy="1099457"/>
          </a:xfrm>
        </p:spPr>
        <p:txBody>
          <a:bodyPr vert="horz" lIns="91440" tIns="45720" rIns="91440" bIns="45720" rtlCol="0" anchor="t">
            <a:normAutofit/>
          </a:bodyPr>
          <a:lstStyle/>
          <a:p>
            <a:r>
              <a:rPr lang="en-US" dirty="0">
                <a:solidFill>
                  <a:schemeClr val="tx1"/>
                </a:solidFill>
              </a:rPr>
              <a:t>ESPECIAL MENCIÓN A LOS PROTOCOLOS</a:t>
            </a:r>
          </a:p>
        </p:txBody>
      </p:sp>
      <p:graphicFrame>
        <p:nvGraphicFramePr>
          <p:cNvPr id="36" name="Marcador de contenido 2">
            <a:extLst>
              <a:ext uri="{FF2B5EF4-FFF2-40B4-BE49-F238E27FC236}">
                <a16:creationId xmlns:a16="http://schemas.microsoft.com/office/drawing/2014/main" id="{C48F4DFF-C272-D6F8-B440-007CB6233B0F}"/>
              </a:ext>
            </a:extLst>
          </p:cNvPr>
          <p:cNvGraphicFramePr>
            <a:graphicFrameLocks noGrp="1"/>
          </p:cNvGraphicFramePr>
          <p:nvPr>
            <p:ph idx="1"/>
            <p:extLst>
              <p:ext uri="{D42A27DB-BD31-4B8C-83A1-F6EECF244321}">
                <p14:modId xmlns:p14="http://schemas.microsoft.com/office/powerpoint/2010/main" val="227433934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4" name="Marcador de número de diapositiva 33">
            <a:extLst>
              <a:ext uri="{FF2B5EF4-FFF2-40B4-BE49-F238E27FC236}">
                <a16:creationId xmlns:a16="http://schemas.microsoft.com/office/drawing/2014/main" id="{FAED4C67-6AD4-4960-9032-B8D5435CD9D1}"/>
              </a:ext>
            </a:extLst>
          </p:cNvPr>
          <p:cNvSpPr>
            <a:spLocks noGrp="1"/>
          </p:cNvSpPr>
          <p:nvPr>
            <p:ph type="sldNum" sz="quarter" idx="15"/>
          </p:nvPr>
        </p:nvSpPr>
        <p:spPr>
          <a:xfrm>
            <a:off x="9894532" y="6182876"/>
            <a:ext cx="683339" cy="365125"/>
          </a:xfrm>
        </p:spPr>
        <p:txBody>
          <a:bodyPr vert="horz" lIns="91440" tIns="45720" rIns="91440" bIns="45720" rtlCol="0" anchor="ctr">
            <a:normAutofit/>
          </a:bodyPr>
          <a:lstStyle/>
          <a:p>
            <a:pPr>
              <a:spcAft>
                <a:spcPts val="600"/>
              </a:spcAft>
            </a:pPr>
            <a:fld id="{B5CEABB6-07DC-46E8-9B57-56EC44A396E5}" type="slidenum">
              <a:rPr lang="en-US" smtClean="0">
                <a:solidFill>
                  <a:schemeClr val="accent1"/>
                </a:solidFill>
              </a:rPr>
              <a:pPr>
                <a:spcAft>
                  <a:spcPts val="600"/>
                </a:spcAft>
              </a:pPr>
              <a:t>14</a:t>
            </a:fld>
            <a:endParaRPr lang="en-US">
              <a:solidFill>
                <a:schemeClr val="accent1"/>
              </a:solidFill>
            </a:endParaRPr>
          </a:p>
        </p:txBody>
      </p:sp>
    </p:spTree>
    <p:extLst>
      <p:ext uri="{BB962C8B-B14F-4D97-AF65-F5344CB8AC3E}">
        <p14:creationId xmlns:p14="http://schemas.microsoft.com/office/powerpoint/2010/main" val="2289012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a:xfrm>
            <a:off x="104775" y="304799"/>
            <a:ext cx="11715750" cy="6248401"/>
          </a:xfrm>
        </p:spPr>
        <p:txBody>
          <a:bodyPr rtlCol="0">
            <a:normAutofit/>
          </a:bodyPr>
          <a:lstStyle/>
          <a:p>
            <a:pPr algn="ctr" rtl="0"/>
            <a:r>
              <a:rPr lang="es-ES" dirty="0"/>
              <a:t>Objetivos del Protocolo </a:t>
            </a:r>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247649" y="1066800"/>
            <a:ext cx="12106275" cy="7736876"/>
          </a:xfrm>
        </p:spPr>
        <p:txBody>
          <a:bodyPr vert="horz" lIns="91440" tIns="45720" rIns="91440" bIns="45720" rtlCol="0" anchor="t">
            <a:normAutofit/>
          </a:bodyPr>
          <a:lstStyle/>
          <a:p>
            <a:pPr marL="0" indent="0">
              <a:buNone/>
            </a:pPr>
            <a:endParaRPr lang="es-ES" sz="2400" u="sng" dirty="0"/>
          </a:p>
          <a:p>
            <a:endParaRPr lang="es-ES" sz="2400" dirty="0"/>
          </a:p>
          <a:p>
            <a:pPr algn="just"/>
            <a:r>
              <a:rPr lang="es-ES" sz="2400" dirty="0"/>
              <a:t>Uniformidad</a:t>
            </a:r>
          </a:p>
          <a:p>
            <a:pPr algn="just"/>
            <a:r>
              <a:rPr lang="es-ES" sz="2400" dirty="0"/>
              <a:t>Homogeneidad </a:t>
            </a:r>
          </a:p>
          <a:p>
            <a:pPr algn="just"/>
            <a:r>
              <a:rPr lang="es-ES" sz="2400" dirty="0"/>
              <a:t>Mejora continua</a:t>
            </a:r>
          </a:p>
          <a:p>
            <a:pPr algn="just"/>
            <a:r>
              <a:rPr lang="es-ES" sz="2400" dirty="0"/>
              <a:t>Establecimiento de las bases ,los principios básicos, normas de funcionamiento , catálogo de tareas y funciones e indicadores para el control de funcionamiento de los Servicios Común Procesal General y del Servicio Común de Tramitación </a:t>
            </a:r>
          </a:p>
          <a:p>
            <a:pPr algn="just"/>
            <a:r>
              <a:rPr lang="es-ES" sz="2400" dirty="0"/>
              <a:t>Establecimientos de mecanismos de comunicación y coordinación entre los distintos grupos de trabajo que se creen de la oficina judicial.</a:t>
            </a:r>
          </a:p>
          <a:p>
            <a:endParaRPr lang="es-ES" sz="2400" u="sng" dirty="0"/>
          </a:p>
          <a:p>
            <a:endParaRPr lang="es-ES" sz="2400" u="sng" dirty="0"/>
          </a:p>
          <a:p>
            <a:endParaRPr lang="es-ES" sz="2400" u="sng" dirty="0"/>
          </a:p>
          <a:p>
            <a:pPr marL="0" indent="0" algn="just">
              <a:buNone/>
            </a:pPr>
            <a:endParaRPr lang="es-ES" sz="1800" dirty="0">
              <a:solidFill>
                <a:srgbClr val="000000"/>
              </a:solidFill>
              <a:effectLst/>
              <a:latin typeface="Calibri" panose="020F0502020204030204" pitchFamily="34" charset="0"/>
              <a:ea typeface="Calibri" panose="020F0502020204030204" pitchFamily="34" charset="0"/>
            </a:endParaRPr>
          </a:p>
        </p:txBody>
      </p:sp>
      <p:sp>
        <p:nvSpPr>
          <p:cNvPr id="13" name="Marcador de número de diapositiva 12">
            <a:extLst>
              <a:ext uri="{FF2B5EF4-FFF2-40B4-BE49-F238E27FC236}">
                <a16:creationId xmlns:a16="http://schemas.microsoft.com/office/drawing/2014/main" id="{E97A1D68-0269-4F8D-8A4E-B8D9753C7D5A}"/>
              </a:ext>
            </a:extLst>
          </p:cNvPr>
          <p:cNvSpPr>
            <a:spLocks noGrp="1"/>
          </p:cNvSpPr>
          <p:nvPr>
            <p:ph type="sldNum" sz="quarter" idx="12"/>
          </p:nvPr>
        </p:nvSpPr>
        <p:spPr/>
        <p:txBody>
          <a:bodyPr rtlCol="0"/>
          <a:lstStyle/>
          <a:p>
            <a:pPr rtl="0"/>
            <a:fld id="{B5CEABB6-07DC-46E8-9B57-56EC44A396E5}" type="slidenum">
              <a:rPr lang="es-ES" smtClean="0"/>
              <a:pPr rtl="0"/>
              <a:t>15</a:t>
            </a:fld>
            <a:endParaRPr lang="es-ES"/>
          </a:p>
        </p:txBody>
      </p:sp>
      <p:pic>
        <p:nvPicPr>
          <p:cNvPr id="4098" name="Picture 2" descr="Página 15 | Imágenes de Coordinacion cooperacion - Descarga ...">
            <a:extLst>
              <a:ext uri="{FF2B5EF4-FFF2-40B4-BE49-F238E27FC236}">
                <a16:creationId xmlns:a16="http://schemas.microsoft.com/office/drawing/2014/main" id="{2CEA53EE-6266-4C5A-62CC-F235540126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3532" y="1578429"/>
            <a:ext cx="3354773" cy="1930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2714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a:extLst>
              <a:ext uri="{FF2B5EF4-FFF2-40B4-BE49-F238E27FC236}">
                <a16:creationId xmlns:a16="http://schemas.microsoft.com/office/drawing/2014/main" id="{243F5121-EA45-E1CD-ACB8-3D818E7C5E0C}"/>
              </a:ext>
            </a:extLst>
          </p:cNvPr>
          <p:cNvSpPr>
            <a:spLocks noGrp="1"/>
          </p:cNvSpPr>
          <p:nvPr>
            <p:ph type="title"/>
          </p:nvPr>
        </p:nvSpPr>
        <p:spPr>
          <a:xfrm>
            <a:off x="161926" y="-587373"/>
            <a:ext cx="11675744" cy="1315040"/>
          </a:xfrm>
        </p:spPr>
        <p:txBody>
          <a:bodyPr/>
          <a:lstStyle/>
          <a:p>
            <a:pPr algn="ctr"/>
            <a:r>
              <a:rPr lang="es-ES" dirty="0"/>
              <a:t>EN QUÉ ESTAMOS TRABAJANDO EN GIPUZKOA ?</a:t>
            </a:r>
          </a:p>
        </p:txBody>
      </p:sp>
      <p:sp>
        <p:nvSpPr>
          <p:cNvPr id="34" name="Marcador de número de diapositiva 33">
            <a:extLst>
              <a:ext uri="{FF2B5EF4-FFF2-40B4-BE49-F238E27FC236}">
                <a16:creationId xmlns:a16="http://schemas.microsoft.com/office/drawing/2014/main" id="{FAED4C67-6AD4-4960-9032-B8D5435CD9D1}"/>
              </a:ext>
            </a:extLst>
          </p:cNvPr>
          <p:cNvSpPr>
            <a:spLocks noGrp="1"/>
          </p:cNvSpPr>
          <p:nvPr>
            <p:ph type="sldNum" sz="quarter" idx="15"/>
          </p:nvPr>
        </p:nvSpPr>
        <p:spPr/>
        <p:txBody>
          <a:bodyPr rtlCol="0"/>
          <a:lstStyle/>
          <a:p>
            <a:pPr rtl="0"/>
            <a:fld id="{B5CEABB6-07DC-46E8-9B57-56EC44A396E5}" type="slidenum">
              <a:rPr lang="es-ES" smtClean="0"/>
              <a:pPr rtl="0"/>
              <a:t>16</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5A2C2800-605C-07D5-427F-9AF9E50A4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59418"/>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5795A1B0-D093-C4F9-5DAC-9046277986F1}"/>
              </a:ext>
            </a:extLst>
          </p:cNvPr>
          <p:cNvSpPr txBox="1"/>
          <p:nvPr/>
        </p:nvSpPr>
        <p:spPr>
          <a:xfrm>
            <a:off x="113349" y="1273830"/>
            <a:ext cx="11240451" cy="5170646"/>
          </a:xfrm>
          <a:prstGeom prst="rect">
            <a:avLst/>
          </a:prstGeom>
          <a:noFill/>
        </p:spPr>
        <p:txBody>
          <a:bodyPr wrap="square">
            <a:spAutoFit/>
          </a:bodyPr>
          <a:lstStyle/>
          <a:p>
            <a:pPr rtl="0"/>
            <a:r>
              <a:rPr lang="es-ES" sz="2400" dirty="0">
                <a:solidFill>
                  <a:schemeClr val="bg1"/>
                </a:solidFill>
              </a:rPr>
              <a:t>                                             AZPEITIA</a:t>
            </a:r>
          </a:p>
          <a:p>
            <a:pPr marL="285750" indent="-285750" algn="just">
              <a:buFont typeface="Arial" panose="020B0604020202020204" pitchFamily="34" charset="0"/>
              <a:buChar char="•"/>
            </a:pPr>
            <a:r>
              <a:rPr lang="es-ES" sz="1800" dirty="0">
                <a:solidFill>
                  <a:schemeClr val="bg1"/>
                </a:solidFill>
              </a:rPr>
              <a:t>Estamos colaborando con el Departamento de Justicia en los temas en los que nos solicitan ,haciendo aportaciones, con estudi</a:t>
            </a:r>
            <a:r>
              <a:rPr lang="es-ES" dirty="0">
                <a:solidFill>
                  <a:schemeClr val="bg1"/>
                </a:solidFill>
              </a:rPr>
              <a:t>o </a:t>
            </a:r>
            <a:r>
              <a:rPr lang="es-ES" sz="1800" dirty="0">
                <a:solidFill>
                  <a:schemeClr val="bg1"/>
                </a:solidFill>
              </a:rPr>
              <a:t>de las cargas de trabajo para la configuración de los grupos de trabajo que se han diseñado.  </a:t>
            </a:r>
          </a:p>
          <a:p>
            <a:pPr marL="285750" indent="-285750">
              <a:buFont typeface="Arial" panose="020B0604020202020204" pitchFamily="34" charset="0"/>
              <a:buChar char="•"/>
            </a:pPr>
            <a:endParaRPr lang="es-ES" sz="1800" dirty="0">
              <a:solidFill>
                <a:schemeClr val="bg1"/>
              </a:solidFill>
            </a:endParaRPr>
          </a:p>
          <a:p>
            <a:pPr marL="285750" indent="-285750" algn="just">
              <a:buFont typeface="Arial" panose="020B0604020202020204" pitchFamily="34" charset="0"/>
              <a:buChar char="•"/>
            </a:pPr>
            <a:r>
              <a:rPr lang="es-ES" dirty="0">
                <a:solidFill>
                  <a:schemeClr val="bg1"/>
                </a:solidFill>
              </a:rPr>
              <a:t>Se ha elaborado por la Secretaria Coordinadora el Protocolo de Actuación que se ha  aprobado por la Secretaria de Gobierno, procediéndose a su difusión.</a:t>
            </a:r>
          </a:p>
          <a:p>
            <a:pPr marL="285750" indent="-285750" algn="just">
              <a:buFont typeface="Arial" panose="020B0604020202020204" pitchFamily="34" charset="0"/>
              <a:buChar char="•"/>
            </a:pPr>
            <a:r>
              <a:rPr lang="es-ES" dirty="0">
                <a:solidFill>
                  <a:schemeClr val="bg1"/>
                </a:solidFill>
              </a:rPr>
              <a:t>Existen dos SSCC, el General y el SECOTRAM, con un área única civil y penal, por sus pequeñas dimensiones ambos  servicios están dirigidos por un único Director, quien también es el encargado del RC</a:t>
            </a:r>
          </a:p>
          <a:p>
            <a:pPr algn="just"/>
            <a:endParaRPr lang="es-ES" dirty="0">
              <a:solidFill>
                <a:schemeClr val="bg1"/>
              </a:solidFill>
            </a:endParaRPr>
          </a:p>
          <a:p>
            <a:pPr marL="285750" indent="-285750" algn="just">
              <a:buFont typeface="Arial" panose="020B0604020202020204" pitchFamily="34" charset="0"/>
              <a:buChar char="•"/>
            </a:pPr>
            <a:r>
              <a:rPr lang="es-ES" dirty="0">
                <a:solidFill>
                  <a:schemeClr val="bg1"/>
                </a:solidFill>
              </a:rPr>
              <a:t>El Servicio Común General se mantiene con la misma estructura y contenido.</a:t>
            </a:r>
          </a:p>
          <a:p>
            <a:pPr marL="285750" indent="-285750" algn="just">
              <a:buFont typeface="Arial" panose="020B0604020202020204" pitchFamily="34" charset="0"/>
              <a:buChar char="•"/>
            </a:pPr>
            <a:r>
              <a:rPr lang="es-ES" dirty="0">
                <a:solidFill>
                  <a:schemeClr val="bg1"/>
                </a:solidFill>
              </a:rPr>
              <a:t>El SECOTRAM está configurado por  el mismo número de funcionarios que actualmente existen en las </a:t>
            </a:r>
            <a:r>
              <a:rPr lang="es-ES" dirty="0" err="1">
                <a:solidFill>
                  <a:schemeClr val="bg1"/>
                </a:solidFill>
              </a:rPr>
              <a:t>Upads</a:t>
            </a:r>
            <a:r>
              <a:rPr lang="es-ES" dirty="0">
                <a:solidFill>
                  <a:schemeClr val="bg1"/>
                </a:solidFill>
              </a:rPr>
              <a:t> que desaparecen</a:t>
            </a:r>
          </a:p>
          <a:p>
            <a:pPr algn="just"/>
            <a:endParaRPr lang="es-ES" sz="1800" dirty="0">
              <a:solidFill>
                <a:schemeClr val="bg1"/>
              </a:solidFill>
            </a:endParaRPr>
          </a:p>
          <a:p>
            <a:pPr marL="285750" indent="-285750" algn="just">
              <a:buFont typeface="Arial" panose="020B0604020202020204" pitchFamily="34" charset="0"/>
              <a:buChar char="•"/>
            </a:pPr>
            <a:r>
              <a:rPr lang="es-ES" dirty="0">
                <a:solidFill>
                  <a:schemeClr val="bg1"/>
                </a:solidFill>
              </a:rPr>
              <a:t>En relación a la distribución del trabajo se ha partido de la experiencia adquirida con los SSCC de Ejecución, pudiéndose afirmar  que la especialización  permite </a:t>
            </a:r>
            <a:r>
              <a:rPr lang="es-ES" dirty="0" err="1">
                <a:solidFill>
                  <a:schemeClr val="bg1"/>
                </a:solidFill>
              </a:rPr>
              <a:t>optimirzar</a:t>
            </a:r>
            <a:r>
              <a:rPr lang="es-ES" dirty="0">
                <a:solidFill>
                  <a:schemeClr val="bg1"/>
                </a:solidFill>
              </a:rPr>
              <a:t> el trabajo, equilibrar cargas y gestionan mecanismos más eficaces de control.</a:t>
            </a:r>
          </a:p>
        </p:txBody>
      </p:sp>
    </p:spTree>
    <p:extLst>
      <p:ext uri="{BB962C8B-B14F-4D97-AF65-F5344CB8AC3E}">
        <p14:creationId xmlns:p14="http://schemas.microsoft.com/office/powerpoint/2010/main" val="1863514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709B7-69EE-7219-1CD1-167B607C3939}"/>
            </a:ext>
          </a:extLst>
        </p:cNvPr>
        <p:cNvGrpSpPr/>
        <p:nvPr/>
      </p:nvGrpSpPr>
      <p:grpSpPr>
        <a:xfrm>
          <a:off x="0" y="0"/>
          <a:ext cx="0" cy="0"/>
          <a:chOff x="0" y="0"/>
          <a:chExt cx="0" cy="0"/>
        </a:xfrm>
      </p:grpSpPr>
      <p:sp>
        <p:nvSpPr>
          <p:cNvPr id="8" name="Título 7">
            <a:extLst>
              <a:ext uri="{FF2B5EF4-FFF2-40B4-BE49-F238E27FC236}">
                <a16:creationId xmlns:a16="http://schemas.microsoft.com/office/drawing/2014/main" id="{63C44C5C-1940-1292-97EC-96A082E31AE7}"/>
              </a:ext>
            </a:extLst>
          </p:cNvPr>
          <p:cNvSpPr>
            <a:spLocks noGrp="1"/>
          </p:cNvSpPr>
          <p:nvPr>
            <p:ph type="title"/>
          </p:nvPr>
        </p:nvSpPr>
        <p:spPr>
          <a:xfrm>
            <a:off x="93345" y="-587373"/>
            <a:ext cx="11744325" cy="1647824"/>
          </a:xfrm>
        </p:spPr>
        <p:txBody>
          <a:bodyPr/>
          <a:lstStyle/>
          <a:p>
            <a:pPr algn="ctr"/>
            <a:r>
              <a:rPr lang="es-ES" dirty="0"/>
              <a:t>EN QUÉ ESTAMOS TRABAJANDO EN A ?GIPUZKOA</a:t>
            </a:r>
          </a:p>
        </p:txBody>
      </p:sp>
      <p:sp>
        <p:nvSpPr>
          <p:cNvPr id="34" name="Marcador de número de diapositiva 33">
            <a:extLst>
              <a:ext uri="{FF2B5EF4-FFF2-40B4-BE49-F238E27FC236}">
                <a16:creationId xmlns:a16="http://schemas.microsoft.com/office/drawing/2014/main" id="{AF4B23A6-54F6-5D1E-3D0B-5DC89347DC09}"/>
              </a:ext>
            </a:extLst>
          </p:cNvPr>
          <p:cNvSpPr>
            <a:spLocks noGrp="1"/>
          </p:cNvSpPr>
          <p:nvPr>
            <p:ph type="sldNum" sz="quarter" idx="15"/>
          </p:nvPr>
        </p:nvSpPr>
        <p:spPr/>
        <p:txBody>
          <a:bodyPr rtlCol="0"/>
          <a:lstStyle/>
          <a:p>
            <a:pPr rtl="0"/>
            <a:fld id="{B5CEABB6-07DC-46E8-9B57-56EC44A396E5}" type="slidenum">
              <a:rPr lang="es-ES" smtClean="0"/>
              <a:pPr rtl="0"/>
              <a:t>17</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32715A86-8A42-3530-6F4F-B4A798D53B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3545" y="1327807"/>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0E87C283-A5EE-47F7-AA26-01CD7A036DE7}"/>
              </a:ext>
            </a:extLst>
          </p:cNvPr>
          <p:cNvSpPr txBox="1"/>
          <p:nvPr/>
        </p:nvSpPr>
        <p:spPr>
          <a:xfrm>
            <a:off x="209551" y="1289708"/>
            <a:ext cx="9472612" cy="4339650"/>
          </a:xfrm>
          <a:prstGeom prst="rect">
            <a:avLst/>
          </a:prstGeom>
          <a:noFill/>
        </p:spPr>
        <p:txBody>
          <a:bodyPr wrap="square">
            <a:spAutoFit/>
          </a:bodyPr>
          <a:lstStyle/>
          <a:p>
            <a:pPr algn="ctr"/>
            <a:r>
              <a:rPr lang="es-ES" sz="2400" dirty="0">
                <a:solidFill>
                  <a:schemeClr val="bg1"/>
                </a:solidFill>
              </a:rPr>
              <a:t>AZPEITIA</a:t>
            </a:r>
            <a:endParaRPr lang="es-ES" sz="2000" dirty="0">
              <a:solidFill>
                <a:schemeClr val="bg1"/>
              </a:solidFill>
            </a:endParaRPr>
          </a:p>
          <a:p>
            <a:pPr algn="just"/>
            <a:endParaRPr lang="es-ES" dirty="0">
              <a:solidFill>
                <a:schemeClr val="bg1"/>
              </a:solidFill>
            </a:endParaRPr>
          </a:p>
          <a:p>
            <a:pPr algn="just"/>
            <a:r>
              <a:rPr lang="es-ES" dirty="0">
                <a:solidFill>
                  <a:schemeClr val="bg1"/>
                </a:solidFill>
              </a:rPr>
              <a:t>La distribución del trabajo se organiza en torno a dos grupos de trabajo funcionales: </a:t>
            </a:r>
          </a:p>
          <a:p>
            <a:pPr algn="just"/>
            <a:endParaRPr lang="es-ES" dirty="0">
              <a:solidFill>
                <a:schemeClr val="bg1"/>
              </a:solidFill>
            </a:endParaRPr>
          </a:p>
          <a:p>
            <a:pPr marL="285750" indent="-285750" algn="just">
              <a:buFont typeface="Arial" panose="020B0604020202020204" pitchFamily="34" charset="0"/>
              <a:buChar char="•"/>
            </a:pPr>
            <a:r>
              <a:rPr lang="es-ES" dirty="0">
                <a:solidFill>
                  <a:schemeClr val="bg1"/>
                </a:solidFill>
              </a:rPr>
              <a:t>Civil en el que se </a:t>
            </a:r>
            <a:r>
              <a:rPr lang="es-ES" dirty="0" err="1">
                <a:solidFill>
                  <a:schemeClr val="bg1"/>
                </a:solidFill>
              </a:rPr>
              <a:t>trámitará</a:t>
            </a:r>
            <a:r>
              <a:rPr lang="es-ES" dirty="0">
                <a:solidFill>
                  <a:schemeClr val="bg1"/>
                </a:solidFill>
              </a:rPr>
              <a:t> toda la materia civil y familia incluida la de Violencia</a:t>
            </a:r>
          </a:p>
          <a:p>
            <a:pPr algn="just"/>
            <a:r>
              <a:rPr lang="es-ES" dirty="0">
                <a:solidFill>
                  <a:schemeClr val="bg1"/>
                </a:solidFill>
              </a:rPr>
              <a:t> </a:t>
            </a:r>
          </a:p>
          <a:p>
            <a:pPr marL="285750" indent="-285750" algn="just">
              <a:buFont typeface="Arial" panose="020B0604020202020204" pitchFamily="34" charset="0"/>
              <a:buChar char="•"/>
            </a:pPr>
            <a:r>
              <a:rPr lang="es-ES" dirty="0">
                <a:solidFill>
                  <a:schemeClr val="bg1"/>
                </a:solidFill>
              </a:rPr>
              <a:t>Penal en el que se tramitará toda la materia penal incluida la de Violencia </a:t>
            </a:r>
          </a:p>
          <a:p>
            <a:pPr marL="285750" indent="-285750" algn="just">
              <a:buFont typeface="Arial" panose="020B0604020202020204" pitchFamily="34" charset="0"/>
              <a:buChar char="•"/>
            </a:pPr>
            <a:endParaRPr lang="es-ES" sz="1800" dirty="0">
              <a:solidFill>
                <a:schemeClr val="bg1"/>
              </a:solidFill>
            </a:endParaRPr>
          </a:p>
          <a:p>
            <a:pPr marL="285750" indent="-285750" algn="just">
              <a:buFont typeface="Arial" panose="020B0604020202020204" pitchFamily="34" charset="0"/>
              <a:buChar char="•"/>
            </a:pPr>
            <a:endParaRPr lang="es-ES" dirty="0">
              <a:solidFill>
                <a:schemeClr val="bg1"/>
              </a:solidFill>
            </a:endParaRPr>
          </a:p>
          <a:p>
            <a:pPr algn="just"/>
            <a:r>
              <a:rPr lang="es-ES" dirty="0">
                <a:solidFill>
                  <a:schemeClr val="bg1"/>
                </a:solidFill>
              </a:rPr>
              <a:t>Cada Grupo estará conformado por el nº de Gestores/as  y Tramitadores/as que se consideren necesario según las cargas de trabajo. </a:t>
            </a:r>
          </a:p>
          <a:p>
            <a:pPr algn="just"/>
            <a:endParaRPr lang="es-ES" dirty="0">
              <a:solidFill>
                <a:schemeClr val="bg1"/>
              </a:solidFill>
            </a:endParaRPr>
          </a:p>
          <a:p>
            <a:pPr algn="just"/>
            <a:r>
              <a:rPr lang="es-ES" dirty="0">
                <a:solidFill>
                  <a:schemeClr val="bg1"/>
                </a:solidFill>
              </a:rPr>
              <a:t>En cuanto se concluya el  proceso de acoplamiento y se conozca los funcionarios /as adscritos a los Servicios y se constituyan los grupos se </a:t>
            </a:r>
            <a:r>
              <a:rPr lang="es-ES" dirty="0" err="1">
                <a:solidFill>
                  <a:schemeClr val="bg1"/>
                </a:solidFill>
              </a:rPr>
              <a:t>traladará</a:t>
            </a:r>
            <a:r>
              <a:rPr lang="es-ES" dirty="0">
                <a:solidFill>
                  <a:schemeClr val="bg1"/>
                </a:solidFill>
              </a:rPr>
              <a:t> a los profesionales el Organigrama del  SECOTRAM.</a:t>
            </a:r>
          </a:p>
        </p:txBody>
      </p:sp>
    </p:spTree>
    <p:extLst>
      <p:ext uri="{BB962C8B-B14F-4D97-AF65-F5344CB8AC3E}">
        <p14:creationId xmlns:p14="http://schemas.microsoft.com/office/powerpoint/2010/main" val="2198615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a:extLst>
              <a:ext uri="{FF2B5EF4-FFF2-40B4-BE49-F238E27FC236}">
                <a16:creationId xmlns:a16="http://schemas.microsoft.com/office/drawing/2014/main" id="{243F5121-EA45-E1CD-ACB8-3D818E7C5E0C}"/>
              </a:ext>
            </a:extLst>
          </p:cNvPr>
          <p:cNvSpPr>
            <a:spLocks noGrp="1"/>
          </p:cNvSpPr>
          <p:nvPr>
            <p:ph type="title"/>
          </p:nvPr>
        </p:nvSpPr>
        <p:spPr>
          <a:xfrm>
            <a:off x="93345" y="-587373"/>
            <a:ext cx="11744325" cy="1647824"/>
          </a:xfrm>
        </p:spPr>
        <p:txBody>
          <a:bodyPr/>
          <a:lstStyle/>
          <a:p>
            <a:pPr algn="ctr"/>
            <a:r>
              <a:rPr lang="es-ES" dirty="0"/>
              <a:t>EN QUÉ ESTAMOS TRABAJANDO EN GIPUZKOA?</a:t>
            </a:r>
          </a:p>
        </p:txBody>
      </p:sp>
      <p:sp>
        <p:nvSpPr>
          <p:cNvPr id="34" name="Marcador de número de diapositiva 33">
            <a:extLst>
              <a:ext uri="{FF2B5EF4-FFF2-40B4-BE49-F238E27FC236}">
                <a16:creationId xmlns:a16="http://schemas.microsoft.com/office/drawing/2014/main" id="{FAED4C67-6AD4-4960-9032-B8D5435CD9D1}"/>
              </a:ext>
            </a:extLst>
          </p:cNvPr>
          <p:cNvSpPr>
            <a:spLocks noGrp="1"/>
          </p:cNvSpPr>
          <p:nvPr>
            <p:ph type="sldNum" sz="quarter" idx="15"/>
          </p:nvPr>
        </p:nvSpPr>
        <p:spPr/>
        <p:txBody>
          <a:bodyPr rtlCol="0"/>
          <a:lstStyle/>
          <a:p>
            <a:pPr rtl="0"/>
            <a:fld id="{B5CEABB6-07DC-46E8-9B57-56EC44A396E5}" type="slidenum">
              <a:rPr lang="es-ES" smtClean="0"/>
              <a:pPr rtl="0"/>
              <a:t>18</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5A2C2800-605C-07D5-427F-9AF9E50A4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9402" y="951644"/>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5795A1B0-D093-C4F9-5DAC-9046277986F1}"/>
              </a:ext>
            </a:extLst>
          </p:cNvPr>
          <p:cNvSpPr txBox="1"/>
          <p:nvPr/>
        </p:nvSpPr>
        <p:spPr>
          <a:xfrm>
            <a:off x="93345" y="1289708"/>
            <a:ext cx="9472612" cy="4616648"/>
          </a:xfrm>
          <a:prstGeom prst="rect">
            <a:avLst/>
          </a:prstGeom>
          <a:noFill/>
        </p:spPr>
        <p:txBody>
          <a:bodyPr wrap="square">
            <a:spAutoFit/>
          </a:bodyPr>
          <a:lstStyle/>
          <a:p>
            <a:pPr algn="ctr"/>
            <a:r>
              <a:rPr lang="es-ES" sz="2400" dirty="0">
                <a:solidFill>
                  <a:schemeClr val="bg1"/>
                </a:solidFill>
              </a:rPr>
              <a:t>IRUN, TOLOSA, BERGARA</a:t>
            </a:r>
            <a:endParaRPr lang="es-ES" sz="2000" dirty="0">
              <a:solidFill>
                <a:schemeClr val="bg1"/>
              </a:solidFill>
            </a:endParaRPr>
          </a:p>
          <a:p>
            <a:pPr algn="just"/>
            <a:endParaRPr lang="es-ES" dirty="0">
              <a:solidFill>
                <a:schemeClr val="bg1"/>
              </a:solidFill>
            </a:endParaRPr>
          </a:p>
          <a:p>
            <a:pPr algn="just"/>
            <a:endParaRPr lang="es-ES" dirty="0">
              <a:solidFill>
                <a:schemeClr val="bg1"/>
              </a:solidFill>
            </a:endParaRPr>
          </a:p>
          <a:p>
            <a:pPr algn="just"/>
            <a:r>
              <a:rPr lang="es-ES" b="1" u="sng" dirty="0"/>
              <a:t>ORGANIGRAMA  DE LOS SSCC</a:t>
            </a:r>
          </a:p>
          <a:p>
            <a:pPr algn="just"/>
            <a:endParaRPr lang="es-ES" dirty="0">
              <a:solidFill>
                <a:schemeClr val="bg1"/>
              </a:solidFill>
            </a:endParaRPr>
          </a:p>
          <a:p>
            <a:pPr marL="285750" indent="-285750" algn="just">
              <a:buFontTx/>
              <a:buChar char="-"/>
            </a:pPr>
            <a:r>
              <a:rPr lang="es-ES" dirty="0">
                <a:solidFill>
                  <a:schemeClr val="bg1"/>
                </a:solidFill>
              </a:rPr>
              <a:t>DIRECTOR/A DEL SECOTRAM</a:t>
            </a:r>
          </a:p>
          <a:p>
            <a:pPr marL="285750" indent="-285750" algn="just">
              <a:buFontTx/>
              <a:buChar char="-"/>
            </a:pPr>
            <a:r>
              <a:rPr lang="es-ES" dirty="0">
                <a:solidFill>
                  <a:schemeClr val="bg1"/>
                </a:solidFill>
              </a:rPr>
              <a:t>DIRETOR/A DEL SCG y encargado del RC y que compatibiliza con el SECOTRAM</a:t>
            </a:r>
          </a:p>
          <a:p>
            <a:pPr marL="285750" indent="-285750" algn="just">
              <a:buFontTx/>
              <a:buChar char="-"/>
            </a:pPr>
            <a:r>
              <a:rPr lang="es-ES" dirty="0">
                <a:solidFill>
                  <a:schemeClr val="bg1"/>
                </a:solidFill>
              </a:rPr>
              <a:t>LETRADOS DE LA  AJ en el área única </a:t>
            </a:r>
          </a:p>
          <a:p>
            <a:pPr marL="285750" indent="-285750" algn="just">
              <a:buFontTx/>
              <a:buChar char="-"/>
            </a:pPr>
            <a:r>
              <a:rPr lang="es-ES" dirty="0">
                <a:solidFill>
                  <a:schemeClr val="bg1"/>
                </a:solidFill>
              </a:rPr>
              <a:t>Resto del personal de la AJ  cuyos centros de destino son los SSCC</a:t>
            </a:r>
          </a:p>
          <a:p>
            <a:pPr marL="285750" indent="-285750" algn="just">
              <a:buFontTx/>
              <a:buChar char="-"/>
            </a:pPr>
            <a:endParaRPr lang="es-ES" dirty="0">
              <a:solidFill>
                <a:schemeClr val="bg1"/>
              </a:solidFill>
            </a:endParaRPr>
          </a:p>
          <a:p>
            <a:pPr marL="285750" indent="-285750" algn="just">
              <a:buFontTx/>
              <a:buChar char="-"/>
            </a:pPr>
            <a:endParaRPr lang="es-ES" dirty="0">
              <a:solidFill>
                <a:schemeClr val="bg1"/>
              </a:solidFill>
            </a:endParaRPr>
          </a:p>
          <a:p>
            <a:pPr marL="285750" indent="-285750" algn="just">
              <a:buFontTx/>
              <a:buChar char="-"/>
            </a:pPr>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p:txBody>
      </p:sp>
    </p:spTree>
    <p:extLst>
      <p:ext uri="{BB962C8B-B14F-4D97-AF65-F5344CB8AC3E}">
        <p14:creationId xmlns:p14="http://schemas.microsoft.com/office/powerpoint/2010/main" val="771809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A0DAC-657C-A79A-92A4-39ACE0C960A7}"/>
            </a:ext>
          </a:extLst>
        </p:cNvPr>
        <p:cNvGrpSpPr/>
        <p:nvPr/>
      </p:nvGrpSpPr>
      <p:grpSpPr>
        <a:xfrm>
          <a:off x="0" y="0"/>
          <a:ext cx="0" cy="0"/>
          <a:chOff x="0" y="0"/>
          <a:chExt cx="0" cy="0"/>
        </a:xfrm>
      </p:grpSpPr>
      <p:sp>
        <p:nvSpPr>
          <p:cNvPr id="8" name="Título 7">
            <a:extLst>
              <a:ext uri="{FF2B5EF4-FFF2-40B4-BE49-F238E27FC236}">
                <a16:creationId xmlns:a16="http://schemas.microsoft.com/office/drawing/2014/main" id="{9A2AC3C6-DD61-60FF-939C-B7FDD27C09C0}"/>
              </a:ext>
            </a:extLst>
          </p:cNvPr>
          <p:cNvSpPr>
            <a:spLocks noGrp="1"/>
          </p:cNvSpPr>
          <p:nvPr>
            <p:ph type="title"/>
          </p:nvPr>
        </p:nvSpPr>
        <p:spPr>
          <a:xfrm>
            <a:off x="93345" y="-587373"/>
            <a:ext cx="11744325" cy="1647824"/>
          </a:xfrm>
        </p:spPr>
        <p:txBody>
          <a:bodyPr/>
          <a:lstStyle/>
          <a:p>
            <a:pPr algn="ctr"/>
            <a:r>
              <a:rPr lang="es-ES" dirty="0"/>
              <a:t>EN QUÉ ESTAMOS TRABAJANDO EN GIPUZKOA ?</a:t>
            </a:r>
          </a:p>
        </p:txBody>
      </p:sp>
      <p:sp>
        <p:nvSpPr>
          <p:cNvPr id="34" name="Marcador de número de diapositiva 33">
            <a:extLst>
              <a:ext uri="{FF2B5EF4-FFF2-40B4-BE49-F238E27FC236}">
                <a16:creationId xmlns:a16="http://schemas.microsoft.com/office/drawing/2014/main" id="{26765960-86BE-8B1A-D8D3-517A87ACF054}"/>
              </a:ext>
            </a:extLst>
          </p:cNvPr>
          <p:cNvSpPr>
            <a:spLocks noGrp="1"/>
          </p:cNvSpPr>
          <p:nvPr>
            <p:ph type="sldNum" sz="quarter" idx="15"/>
          </p:nvPr>
        </p:nvSpPr>
        <p:spPr/>
        <p:txBody>
          <a:bodyPr rtlCol="0"/>
          <a:lstStyle/>
          <a:p>
            <a:pPr rtl="0"/>
            <a:fld id="{B5CEABB6-07DC-46E8-9B57-56EC44A396E5}" type="slidenum">
              <a:rPr lang="es-ES" smtClean="0"/>
              <a:pPr rtl="0"/>
              <a:t>19</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BB0681E5-78E8-3DD1-5C39-6EDF6A821C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3545" y="1327807"/>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1B0B2E7F-B91A-C4F0-91A7-EA2BB143A985}"/>
              </a:ext>
            </a:extLst>
          </p:cNvPr>
          <p:cNvSpPr txBox="1"/>
          <p:nvPr/>
        </p:nvSpPr>
        <p:spPr>
          <a:xfrm>
            <a:off x="242208" y="1327807"/>
            <a:ext cx="9472612" cy="5724644"/>
          </a:xfrm>
          <a:prstGeom prst="rect">
            <a:avLst/>
          </a:prstGeom>
          <a:noFill/>
        </p:spPr>
        <p:txBody>
          <a:bodyPr wrap="square">
            <a:spAutoFit/>
          </a:bodyPr>
          <a:lstStyle/>
          <a:p>
            <a:pPr algn="ctr"/>
            <a:r>
              <a:rPr lang="es-ES" sz="2400" dirty="0">
                <a:solidFill>
                  <a:schemeClr val="bg1"/>
                </a:solidFill>
              </a:rPr>
              <a:t>IRUN, TOLOSA , BERGARA</a:t>
            </a:r>
            <a:endParaRPr lang="es-ES" dirty="0">
              <a:solidFill>
                <a:schemeClr val="bg1"/>
              </a:solidFill>
            </a:endParaRPr>
          </a:p>
          <a:p>
            <a:pPr algn="just"/>
            <a:endParaRPr lang="es-ES" dirty="0">
              <a:solidFill>
                <a:schemeClr val="bg1"/>
              </a:solidFill>
            </a:endParaRPr>
          </a:p>
          <a:p>
            <a:pPr algn="just"/>
            <a:r>
              <a:rPr lang="es-ES" b="1" u="sng" dirty="0"/>
              <a:t>ORGANIZACIÓN DEL TRABAJO EN LOS SSCC</a:t>
            </a:r>
          </a:p>
          <a:p>
            <a:pPr algn="just"/>
            <a:endParaRPr lang="es-ES" dirty="0">
              <a:solidFill>
                <a:schemeClr val="bg1"/>
              </a:solidFill>
            </a:endParaRPr>
          </a:p>
          <a:p>
            <a:pPr algn="just"/>
            <a:r>
              <a:rPr lang="es-ES" dirty="0">
                <a:solidFill>
                  <a:schemeClr val="bg1"/>
                </a:solidFill>
              </a:rPr>
              <a:t>Se han elaborado por la Secretaria Coordinadora el Protocolo de Actuación que se ha  aprobado por la Secretaria de Gobierno, procediéndose a su difusión.</a:t>
            </a:r>
          </a:p>
          <a:p>
            <a:pPr algn="just"/>
            <a:r>
              <a:rPr lang="es-ES" dirty="0">
                <a:solidFill>
                  <a:schemeClr val="bg1"/>
                </a:solidFill>
              </a:rPr>
              <a:t>En estos partidos judiciales se ha optado por la creación de los siguientes grupos de trabajo:</a:t>
            </a:r>
          </a:p>
          <a:p>
            <a:pPr marL="285750" indent="-285750" algn="just">
              <a:buFont typeface="Wingdings" panose="05000000000000000000" pitchFamily="2" charset="2"/>
              <a:buChar char="v"/>
            </a:pPr>
            <a:r>
              <a:rPr lang="es-ES" b="1" u="sng" dirty="0">
                <a:solidFill>
                  <a:schemeClr val="bg1"/>
                </a:solidFill>
              </a:rPr>
              <a:t> </a:t>
            </a:r>
            <a:r>
              <a:rPr lang="es-ES" b="1" u="sng" dirty="0">
                <a:solidFill>
                  <a:schemeClr val="bg1"/>
                </a:solidFill>
                <a:effectLst>
                  <a:outerShdw blurRad="38100" dist="38100" dir="2700000" algn="tl">
                    <a:srgbClr val="000000">
                      <a:alpha val="43137"/>
                    </a:srgbClr>
                  </a:outerShdw>
                </a:effectLst>
              </a:rPr>
              <a:t>Grupo Civil, </a:t>
            </a:r>
          </a:p>
          <a:p>
            <a:pPr marL="285750" indent="-285750" algn="just">
              <a:buFont typeface="Wingdings" panose="05000000000000000000" pitchFamily="2" charset="2"/>
              <a:buChar char="v"/>
            </a:pPr>
            <a:r>
              <a:rPr lang="es-ES" b="1" u="sng" dirty="0">
                <a:solidFill>
                  <a:schemeClr val="bg1"/>
                </a:solidFill>
              </a:rPr>
              <a:t>Grupo Penal</a:t>
            </a:r>
          </a:p>
          <a:p>
            <a:pPr marL="285750" indent="-285750" algn="just">
              <a:buFont typeface="Wingdings" panose="05000000000000000000" pitchFamily="2" charset="2"/>
              <a:buChar char="v"/>
            </a:pPr>
            <a:r>
              <a:rPr lang="es-ES" b="1" u="sng" dirty="0">
                <a:solidFill>
                  <a:schemeClr val="bg1"/>
                </a:solidFill>
              </a:rPr>
              <a:t>Grupo de Ejecución Civil</a:t>
            </a:r>
            <a:r>
              <a:rPr lang="es-ES" dirty="0">
                <a:solidFill>
                  <a:schemeClr val="bg1"/>
                </a:solidFill>
              </a:rPr>
              <a:t>.</a:t>
            </a:r>
          </a:p>
          <a:p>
            <a:pPr marL="285750" indent="-285750" algn="just">
              <a:buFont typeface="Wingdings" panose="05000000000000000000" pitchFamily="2" charset="2"/>
              <a:buChar char="v"/>
            </a:pPr>
            <a:endParaRPr lang="es-ES" dirty="0">
              <a:solidFill>
                <a:schemeClr val="bg1"/>
              </a:solidFill>
            </a:endParaRPr>
          </a:p>
          <a:p>
            <a:pPr algn="just"/>
            <a:r>
              <a:rPr lang="es-ES" dirty="0">
                <a:solidFill>
                  <a:schemeClr val="bg1"/>
                </a:solidFill>
              </a:rPr>
              <a:t>	Para la organización de los grupos se ha atendido a  las cargas de trabajo de todas las plazas judiciales,  a las materias y tareas propias de la jurisdicción civil y la penal, aprovechando la formación y la especialización del personal que compone el SECOTRAM .</a:t>
            </a:r>
          </a:p>
          <a:p>
            <a:pPr algn="just"/>
            <a:r>
              <a:rPr lang="es-ES" dirty="0">
                <a:solidFill>
                  <a:schemeClr val="bg1"/>
                </a:solidFill>
              </a:rPr>
              <a:t>	</a:t>
            </a:r>
          </a:p>
          <a:p>
            <a:pPr algn="just"/>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p:txBody>
      </p:sp>
    </p:spTree>
    <p:extLst>
      <p:ext uri="{BB962C8B-B14F-4D97-AF65-F5344CB8AC3E}">
        <p14:creationId xmlns:p14="http://schemas.microsoft.com/office/powerpoint/2010/main" val="144820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a:xfrm>
            <a:off x="1286933" y="609600"/>
            <a:ext cx="10197494" cy="1099457"/>
          </a:xfrm>
        </p:spPr>
        <p:txBody>
          <a:bodyPr rtlCol="0">
            <a:normAutofit fontScale="90000"/>
          </a:bodyPr>
          <a:lstStyle/>
          <a:p>
            <a:pPr rtl="0"/>
            <a:r>
              <a:rPr lang="es-ES" dirty="0"/>
              <a:t>Los principales cambios de la nueva organización</a:t>
            </a:r>
            <a:br>
              <a:rPr lang="es-ES" dirty="0"/>
            </a:br>
            <a:r>
              <a:rPr lang="es-ES" dirty="0"/>
              <a:t>			Ley Orgánica 1/25 de 2 de enero</a:t>
            </a:r>
            <a:br>
              <a:rPr lang="es-ES" dirty="0"/>
            </a:br>
            <a:br>
              <a:rPr lang="es-ES" dirty="0"/>
            </a:br>
            <a:endParaRPr lang="es-ES" dirty="0"/>
          </a:p>
        </p:txBody>
      </p:sp>
      <p:sp>
        <p:nvSpPr>
          <p:cNvPr id="5" name="Marcador de contenido 4">
            <a:extLst>
              <a:ext uri="{FF2B5EF4-FFF2-40B4-BE49-F238E27FC236}">
                <a16:creationId xmlns:a16="http://schemas.microsoft.com/office/drawing/2014/main" id="{2D279ACF-C7A2-C305-6034-817C83F0FA53}"/>
              </a:ext>
            </a:extLst>
          </p:cNvPr>
          <p:cNvSpPr>
            <a:spLocks noGrp="1"/>
          </p:cNvSpPr>
          <p:nvPr>
            <p:ph idx="1"/>
          </p:nvPr>
        </p:nvSpPr>
        <p:spPr>
          <a:xfrm>
            <a:off x="1571609" y="2057400"/>
            <a:ext cx="9281921" cy="4191000"/>
          </a:xfrm>
        </p:spPr>
        <p:txBody>
          <a:bodyPr>
            <a:normAutofit fontScale="25000" lnSpcReduction="20000"/>
          </a:bodyPr>
          <a:lstStyle/>
          <a:p>
            <a:pPr algn="just"/>
            <a:r>
              <a:rPr lang="es-ES" sz="7200" dirty="0"/>
              <a:t>Transformación de los Juzgados en tribunales de Instancia</a:t>
            </a:r>
          </a:p>
          <a:p>
            <a:pPr algn="just"/>
            <a:endParaRPr lang="es-ES" sz="5500" dirty="0"/>
          </a:p>
          <a:p>
            <a:pPr algn="just"/>
            <a:endParaRPr lang="es-ES" sz="5500" dirty="0"/>
          </a:p>
          <a:p>
            <a:pPr algn="just"/>
            <a:r>
              <a:rPr lang="es-ES" sz="7200" dirty="0"/>
              <a:t>Adaptaciones en LOPJ en la regulación de la oficina judicial para acomodo a la nueva organización judicial:</a:t>
            </a:r>
          </a:p>
          <a:p>
            <a:pPr lvl="3" algn="just"/>
            <a:r>
              <a:rPr lang="es-ES" sz="7200" dirty="0"/>
              <a:t>Se prescinde de las Unidades procesales de apoyo directo</a:t>
            </a:r>
          </a:p>
          <a:p>
            <a:pPr lvl="3" algn="just"/>
            <a:r>
              <a:rPr lang="es-ES" sz="7200" dirty="0"/>
              <a:t>Sistema organizativo basado en servicios comunes que puede subdividirse en unidades organizativas inferiores , áreas, equipos y grupos de trabajo, para facilitar la organización y la prestación del servicio</a:t>
            </a:r>
          </a:p>
          <a:p>
            <a:pPr lvl="3" algn="just"/>
            <a:r>
              <a:rPr lang="es-ES" sz="7200" dirty="0"/>
              <a:t>Los  equipos y grupos de trabajo pueden prestar asistencia a varias plazas de  Juez de cada  Sección conforme a criterios de eficiencia, carga de trabajo y especialización</a:t>
            </a:r>
          </a:p>
          <a:p>
            <a:pPr lvl="3" algn="just"/>
            <a:endParaRPr lang="es-ES" sz="3800" dirty="0"/>
          </a:p>
          <a:p>
            <a:pPr lvl="3"/>
            <a:endParaRPr lang="es-ES" sz="1800" dirty="0"/>
          </a:p>
        </p:txBody>
      </p:sp>
      <p:sp>
        <p:nvSpPr>
          <p:cNvPr id="4" name="Marcador de número de diapositiva 3">
            <a:extLst>
              <a:ext uri="{FF2B5EF4-FFF2-40B4-BE49-F238E27FC236}">
                <a16:creationId xmlns:a16="http://schemas.microsoft.com/office/drawing/2014/main" id="{328F602C-7F98-4C02-99D4-ED65E00D66A4}"/>
              </a:ext>
            </a:extLst>
          </p:cNvPr>
          <p:cNvSpPr>
            <a:spLocks noGrp="1"/>
          </p:cNvSpPr>
          <p:nvPr>
            <p:ph type="sldNum" sz="quarter" idx="12"/>
          </p:nvPr>
        </p:nvSpPr>
        <p:spPr>
          <a:xfrm>
            <a:off x="9894532" y="6182876"/>
            <a:ext cx="683339" cy="365125"/>
          </a:xfrm>
        </p:spPr>
        <p:txBody>
          <a:bodyPr rtlCol="0">
            <a:normAutofit/>
          </a:bodyPr>
          <a:lstStyle/>
          <a:p>
            <a:pPr rtl="0">
              <a:spcAft>
                <a:spcPts val="600"/>
              </a:spcAft>
            </a:pPr>
            <a:fld id="{19B51A1E-902D-48AF-9020-955120F399B6}" type="slidenum">
              <a:rPr lang="es-ES" smtClean="0"/>
              <a:pPr rtl="0">
                <a:spcAft>
                  <a:spcPts val="600"/>
                </a:spcAft>
              </a:pPr>
              <a:t>2</a:t>
            </a:fld>
            <a:r>
              <a:rPr lang="es-ES" dirty="0"/>
              <a:t>-</a:t>
            </a:r>
          </a:p>
        </p:txBody>
      </p:sp>
    </p:spTree>
    <p:extLst>
      <p:ext uri="{BB962C8B-B14F-4D97-AF65-F5344CB8AC3E}">
        <p14:creationId xmlns:p14="http://schemas.microsoft.com/office/powerpoint/2010/main" val="2243494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DF962-D01B-B111-1B14-177654D913D3}"/>
            </a:ext>
          </a:extLst>
        </p:cNvPr>
        <p:cNvGrpSpPr/>
        <p:nvPr/>
      </p:nvGrpSpPr>
      <p:grpSpPr>
        <a:xfrm>
          <a:off x="0" y="0"/>
          <a:ext cx="0" cy="0"/>
          <a:chOff x="0" y="0"/>
          <a:chExt cx="0" cy="0"/>
        </a:xfrm>
      </p:grpSpPr>
      <p:sp>
        <p:nvSpPr>
          <p:cNvPr id="8" name="Título 7">
            <a:extLst>
              <a:ext uri="{FF2B5EF4-FFF2-40B4-BE49-F238E27FC236}">
                <a16:creationId xmlns:a16="http://schemas.microsoft.com/office/drawing/2014/main" id="{59477001-B7D6-5DF1-6532-F0B483B93F2D}"/>
              </a:ext>
            </a:extLst>
          </p:cNvPr>
          <p:cNvSpPr>
            <a:spLocks noGrp="1"/>
          </p:cNvSpPr>
          <p:nvPr>
            <p:ph type="title"/>
          </p:nvPr>
        </p:nvSpPr>
        <p:spPr>
          <a:xfrm>
            <a:off x="93345" y="-587373"/>
            <a:ext cx="11744325" cy="1647824"/>
          </a:xfrm>
        </p:spPr>
        <p:txBody>
          <a:bodyPr/>
          <a:lstStyle/>
          <a:p>
            <a:pPr algn="ctr"/>
            <a:r>
              <a:rPr lang="es-ES" dirty="0"/>
              <a:t>EN QUÉ ESTAMOS TRABAJANDO EN GIPUZKOA ?</a:t>
            </a:r>
          </a:p>
        </p:txBody>
      </p:sp>
      <p:sp>
        <p:nvSpPr>
          <p:cNvPr id="34" name="Marcador de número de diapositiva 33">
            <a:extLst>
              <a:ext uri="{FF2B5EF4-FFF2-40B4-BE49-F238E27FC236}">
                <a16:creationId xmlns:a16="http://schemas.microsoft.com/office/drawing/2014/main" id="{5324AA45-17D2-6270-8B31-0EA5E992FCB2}"/>
              </a:ext>
            </a:extLst>
          </p:cNvPr>
          <p:cNvSpPr>
            <a:spLocks noGrp="1"/>
          </p:cNvSpPr>
          <p:nvPr>
            <p:ph type="sldNum" sz="quarter" idx="15"/>
          </p:nvPr>
        </p:nvSpPr>
        <p:spPr/>
        <p:txBody>
          <a:bodyPr rtlCol="0"/>
          <a:lstStyle/>
          <a:p>
            <a:pPr rtl="0"/>
            <a:fld id="{B5CEABB6-07DC-46E8-9B57-56EC44A396E5}" type="slidenum">
              <a:rPr lang="es-ES" smtClean="0"/>
              <a:pPr rtl="0"/>
              <a:t>20</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8C602721-14B0-AA0E-ADE5-BDA07C8BF9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7875" y="2710870"/>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3247CBE9-4109-1CFC-3211-6A2D836B7E98}"/>
              </a:ext>
            </a:extLst>
          </p:cNvPr>
          <p:cNvSpPr txBox="1"/>
          <p:nvPr/>
        </p:nvSpPr>
        <p:spPr>
          <a:xfrm>
            <a:off x="93345" y="1289708"/>
            <a:ext cx="9472612" cy="6278642"/>
          </a:xfrm>
          <a:prstGeom prst="rect">
            <a:avLst/>
          </a:prstGeom>
          <a:noFill/>
        </p:spPr>
        <p:txBody>
          <a:bodyPr wrap="square">
            <a:spAutoFit/>
          </a:bodyPr>
          <a:lstStyle/>
          <a:p>
            <a:pPr algn="ctr"/>
            <a:r>
              <a:rPr lang="es-ES" sz="2400" dirty="0">
                <a:solidFill>
                  <a:schemeClr val="bg1"/>
                </a:solidFill>
              </a:rPr>
              <a:t>IRUN, TOLOSA ,BERGARA</a:t>
            </a:r>
            <a:endParaRPr lang="es-ES" sz="2000" dirty="0">
              <a:solidFill>
                <a:schemeClr val="bg1"/>
              </a:solidFill>
            </a:endParaRPr>
          </a:p>
          <a:p>
            <a:pPr algn="just"/>
            <a:endParaRPr lang="es-ES" dirty="0">
              <a:solidFill>
                <a:schemeClr val="bg1"/>
              </a:solidFill>
            </a:endParaRPr>
          </a:p>
          <a:p>
            <a:pPr algn="just"/>
            <a:r>
              <a:rPr lang="es-ES" dirty="0">
                <a:solidFill>
                  <a:schemeClr val="bg1"/>
                </a:solidFill>
              </a:rPr>
              <a:t>Pese a la supresión de los SSCC de ejecución, se ha optado por  la creación de un grupo de trabajo específico para la ejecución  de los procedimientos civiles  por los buenos resultados que existen en la tramitación de los mismos, aprovechando de este modo la experiencia adquirida, y la especialización de la materia. </a:t>
            </a:r>
          </a:p>
          <a:p>
            <a:pPr algn="just"/>
            <a:endParaRPr lang="es-ES" dirty="0">
              <a:solidFill>
                <a:schemeClr val="bg1"/>
              </a:solidFill>
            </a:endParaRPr>
          </a:p>
          <a:p>
            <a:pPr algn="just"/>
            <a:endParaRPr lang="es-ES" dirty="0">
              <a:solidFill>
                <a:schemeClr val="bg1"/>
              </a:solidFill>
            </a:endParaRPr>
          </a:p>
          <a:p>
            <a:pPr algn="just"/>
            <a:r>
              <a:rPr lang="es-ES" b="1" u="sng" dirty="0"/>
              <a:t>COMPOSICIÓN DE LOS GRUPOS</a:t>
            </a:r>
          </a:p>
          <a:p>
            <a:pPr algn="just"/>
            <a:endParaRPr lang="es-ES" dirty="0">
              <a:solidFill>
                <a:schemeClr val="bg1"/>
              </a:solidFill>
            </a:endParaRPr>
          </a:p>
          <a:p>
            <a:pPr algn="just"/>
            <a:r>
              <a:rPr lang="es-ES" dirty="0">
                <a:solidFill>
                  <a:schemeClr val="bg1"/>
                </a:solidFill>
              </a:rPr>
              <a:t>Cada Grupo estará conformado por el nº de Gestores/as  y Tramitadores/as que se consideren necesario. </a:t>
            </a:r>
          </a:p>
          <a:p>
            <a:pPr algn="just"/>
            <a:endParaRPr lang="es-ES" dirty="0">
              <a:solidFill>
                <a:schemeClr val="bg1"/>
              </a:solidFill>
            </a:endParaRPr>
          </a:p>
          <a:p>
            <a:pPr algn="just"/>
            <a:r>
              <a:rPr lang="es-ES" dirty="0">
                <a:solidFill>
                  <a:schemeClr val="bg1"/>
                </a:solidFill>
              </a:rPr>
              <a:t>En cuanto se concluya el  proceso de acoplamiento y se conozca los funcionarios /as adscritos a los Servicios y se constituyan los grupos se </a:t>
            </a:r>
            <a:r>
              <a:rPr lang="es-ES" dirty="0" err="1">
                <a:solidFill>
                  <a:schemeClr val="bg1"/>
                </a:solidFill>
              </a:rPr>
              <a:t>traladará</a:t>
            </a:r>
            <a:r>
              <a:rPr lang="es-ES" dirty="0">
                <a:solidFill>
                  <a:schemeClr val="bg1"/>
                </a:solidFill>
              </a:rPr>
              <a:t> a los profesionales el Organigrama del  SECOTRAM con todos los miembros del mismo y datos identificativos de los mismos</a:t>
            </a:r>
          </a:p>
          <a:p>
            <a:pPr marL="285750" indent="-285750" algn="just">
              <a:buFontTx/>
              <a:buChar char="-"/>
            </a:pPr>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a:p>
            <a:pPr algn="just"/>
            <a:endParaRPr lang="es-ES" dirty="0">
              <a:solidFill>
                <a:schemeClr val="bg1"/>
              </a:solidFill>
            </a:endParaRPr>
          </a:p>
        </p:txBody>
      </p:sp>
    </p:spTree>
    <p:extLst>
      <p:ext uri="{BB962C8B-B14F-4D97-AF65-F5344CB8AC3E}">
        <p14:creationId xmlns:p14="http://schemas.microsoft.com/office/powerpoint/2010/main" val="1820985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a:extLst>
              <a:ext uri="{FF2B5EF4-FFF2-40B4-BE49-F238E27FC236}">
                <a16:creationId xmlns:a16="http://schemas.microsoft.com/office/drawing/2014/main" id="{243F5121-EA45-E1CD-ACB8-3D818E7C5E0C}"/>
              </a:ext>
            </a:extLst>
          </p:cNvPr>
          <p:cNvSpPr>
            <a:spLocks noGrp="1"/>
          </p:cNvSpPr>
          <p:nvPr>
            <p:ph type="title"/>
          </p:nvPr>
        </p:nvSpPr>
        <p:spPr>
          <a:xfrm>
            <a:off x="800101" y="161925"/>
            <a:ext cx="5932170" cy="1177894"/>
          </a:xfrm>
        </p:spPr>
        <p:txBody>
          <a:bodyPr>
            <a:normAutofit fontScale="90000"/>
          </a:bodyPr>
          <a:lstStyle/>
          <a:p>
            <a:pPr algn="ctr"/>
            <a:r>
              <a:rPr lang="es-ES" dirty="0"/>
              <a:t>EN QUÉ ESTAMOS TRABAJANDO EN GIPUZKOA?</a:t>
            </a:r>
          </a:p>
        </p:txBody>
      </p:sp>
      <p:sp>
        <p:nvSpPr>
          <p:cNvPr id="34" name="Marcador de número de diapositiva 33">
            <a:extLst>
              <a:ext uri="{FF2B5EF4-FFF2-40B4-BE49-F238E27FC236}">
                <a16:creationId xmlns:a16="http://schemas.microsoft.com/office/drawing/2014/main" id="{FAED4C67-6AD4-4960-9032-B8D5435CD9D1}"/>
              </a:ext>
            </a:extLst>
          </p:cNvPr>
          <p:cNvSpPr>
            <a:spLocks noGrp="1"/>
          </p:cNvSpPr>
          <p:nvPr>
            <p:ph type="sldNum" sz="quarter" idx="15"/>
          </p:nvPr>
        </p:nvSpPr>
        <p:spPr/>
        <p:txBody>
          <a:bodyPr rtlCol="0"/>
          <a:lstStyle/>
          <a:p>
            <a:pPr rtl="0"/>
            <a:fld id="{B5CEABB6-07DC-46E8-9B57-56EC44A396E5}" type="slidenum">
              <a:rPr lang="es-ES" smtClean="0"/>
              <a:pPr rtl="0"/>
              <a:t>21</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5A2C2800-605C-07D5-427F-9AF9E50A4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8075" y="241608"/>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5795A1B0-D093-C4F9-5DAC-9046277986F1}"/>
              </a:ext>
            </a:extLst>
          </p:cNvPr>
          <p:cNvSpPr txBox="1"/>
          <p:nvPr/>
        </p:nvSpPr>
        <p:spPr>
          <a:xfrm>
            <a:off x="219075" y="1476375"/>
            <a:ext cx="9444037" cy="4616648"/>
          </a:xfrm>
          <a:prstGeom prst="rect">
            <a:avLst/>
          </a:prstGeom>
          <a:noFill/>
        </p:spPr>
        <p:txBody>
          <a:bodyPr wrap="square">
            <a:spAutoFit/>
          </a:bodyPr>
          <a:lstStyle/>
          <a:p>
            <a:pPr algn="ctr"/>
            <a:r>
              <a:rPr lang="es-ES" sz="2400" dirty="0">
                <a:solidFill>
                  <a:schemeClr val="bg1"/>
                </a:solidFill>
              </a:rPr>
              <a:t>EIBAR </a:t>
            </a:r>
            <a:endParaRPr lang="es-ES" sz="2000" dirty="0">
              <a:solidFill>
                <a:schemeClr val="bg1"/>
              </a:solidFill>
            </a:endParaRPr>
          </a:p>
          <a:p>
            <a:pPr algn="just"/>
            <a:endParaRPr lang="es-ES" dirty="0">
              <a:solidFill>
                <a:schemeClr val="bg1"/>
              </a:solidFill>
            </a:endParaRPr>
          </a:p>
          <a:p>
            <a:pPr algn="just"/>
            <a:r>
              <a:rPr lang="es-ES" dirty="0">
                <a:solidFill>
                  <a:schemeClr val="bg1"/>
                </a:solidFill>
              </a:rPr>
              <a:t>Forma parte de la FASE III de la  implantación. </a:t>
            </a:r>
          </a:p>
          <a:p>
            <a:pPr algn="just"/>
            <a:r>
              <a:rPr lang="es-ES" dirty="0">
                <a:solidFill>
                  <a:schemeClr val="bg1"/>
                </a:solidFill>
              </a:rPr>
              <a:t>Tendrá dos secciones: mixta (civil/ </a:t>
            </a:r>
            <a:r>
              <a:rPr lang="es-ES" dirty="0" err="1">
                <a:solidFill>
                  <a:schemeClr val="bg1"/>
                </a:solidFill>
              </a:rPr>
              <a:t>instuccion</a:t>
            </a:r>
            <a:r>
              <a:rPr lang="es-ES" dirty="0">
                <a:solidFill>
                  <a:schemeClr val="bg1"/>
                </a:solidFill>
              </a:rPr>
              <a:t>) y social.</a:t>
            </a:r>
          </a:p>
          <a:p>
            <a:pPr algn="just"/>
            <a:r>
              <a:rPr lang="es-ES" dirty="0">
                <a:solidFill>
                  <a:schemeClr val="bg1"/>
                </a:solidFill>
              </a:rPr>
              <a:t>Se ha aprobado y publicado la RPT de los Letrados/as de la Administración de Justicia :</a:t>
            </a:r>
          </a:p>
          <a:p>
            <a:pPr algn="just"/>
            <a:r>
              <a:rPr lang="es-ES" b="1" u="sng" dirty="0"/>
              <a:t>ORGANIGRAMA PARA EL TI</a:t>
            </a:r>
          </a:p>
          <a:p>
            <a:pPr marL="285750" indent="-285750" algn="just">
              <a:buFont typeface="Arial" panose="020B0604020202020204" pitchFamily="34" charset="0"/>
              <a:buChar char="•"/>
            </a:pPr>
            <a:r>
              <a:rPr lang="es-ES" dirty="0">
                <a:solidFill>
                  <a:schemeClr val="bg1"/>
                </a:solidFill>
              </a:rPr>
              <a:t>Director/a del SCPG, que será el encargado del Registro Civil</a:t>
            </a:r>
          </a:p>
          <a:p>
            <a:pPr marL="285750" indent="-285750" algn="just">
              <a:buFont typeface="Arial" panose="020B0604020202020204" pitchFamily="34" charset="0"/>
              <a:buChar char="•"/>
            </a:pPr>
            <a:r>
              <a:rPr lang="es-ES" dirty="0">
                <a:solidFill>
                  <a:schemeClr val="bg1"/>
                </a:solidFill>
              </a:rPr>
              <a:t>Director del SECOTRAM del TI</a:t>
            </a:r>
          </a:p>
          <a:p>
            <a:pPr algn="just"/>
            <a:r>
              <a:rPr lang="es-ES" dirty="0">
                <a:solidFill>
                  <a:schemeClr val="bg1"/>
                </a:solidFill>
              </a:rPr>
              <a:t>.   Letrados de la AJ</a:t>
            </a:r>
          </a:p>
          <a:p>
            <a:pPr algn="just"/>
            <a:endParaRPr lang="es-ES" dirty="0">
              <a:solidFill>
                <a:schemeClr val="bg1"/>
              </a:solidFill>
            </a:endParaRPr>
          </a:p>
          <a:p>
            <a:pPr algn="just"/>
            <a:r>
              <a:rPr lang="es-ES" b="1" u="sng" dirty="0"/>
              <a:t>GRUPOS DE TRABAJO</a:t>
            </a:r>
          </a:p>
          <a:p>
            <a:pPr algn="just"/>
            <a:endParaRPr lang="es-ES" dirty="0">
              <a:solidFill>
                <a:schemeClr val="bg1"/>
              </a:solidFill>
            </a:endParaRPr>
          </a:p>
          <a:p>
            <a:pPr algn="just"/>
            <a:r>
              <a:rPr lang="es-ES" dirty="0">
                <a:solidFill>
                  <a:schemeClr val="bg1"/>
                </a:solidFill>
              </a:rPr>
              <a:t>Aún no están configurados, pero la idea en todo caso es establecer grupos de  trabajo de civil, penal, social y ejecución civil y penal por los buenos resultados que ha dado el SCEJ y seguir la tónica de los TI de la fase I.</a:t>
            </a:r>
            <a:endParaRPr lang="es-ES" dirty="0"/>
          </a:p>
          <a:p>
            <a:pPr algn="just"/>
            <a:r>
              <a:rPr lang="es-ES" dirty="0"/>
              <a:t>.- </a:t>
            </a:r>
          </a:p>
        </p:txBody>
      </p:sp>
    </p:spTree>
    <p:extLst>
      <p:ext uri="{BB962C8B-B14F-4D97-AF65-F5344CB8AC3E}">
        <p14:creationId xmlns:p14="http://schemas.microsoft.com/office/powerpoint/2010/main" val="1856251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5FB13-2B15-1986-AFBB-5C097EA2EB1A}"/>
            </a:ext>
          </a:extLst>
        </p:cNvPr>
        <p:cNvGrpSpPr/>
        <p:nvPr/>
      </p:nvGrpSpPr>
      <p:grpSpPr>
        <a:xfrm>
          <a:off x="0" y="0"/>
          <a:ext cx="0" cy="0"/>
          <a:chOff x="0" y="0"/>
          <a:chExt cx="0" cy="0"/>
        </a:xfrm>
      </p:grpSpPr>
      <p:sp>
        <p:nvSpPr>
          <p:cNvPr id="8" name="Título 7">
            <a:extLst>
              <a:ext uri="{FF2B5EF4-FFF2-40B4-BE49-F238E27FC236}">
                <a16:creationId xmlns:a16="http://schemas.microsoft.com/office/drawing/2014/main" id="{8E8B788B-4379-FF71-392B-883D8D1CFF63}"/>
              </a:ext>
            </a:extLst>
          </p:cNvPr>
          <p:cNvSpPr>
            <a:spLocks noGrp="1"/>
          </p:cNvSpPr>
          <p:nvPr>
            <p:ph type="title"/>
          </p:nvPr>
        </p:nvSpPr>
        <p:spPr>
          <a:xfrm>
            <a:off x="800101" y="161925"/>
            <a:ext cx="5932170" cy="1177894"/>
          </a:xfrm>
        </p:spPr>
        <p:txBody>
          <a:bodyPr>
            <a:normAutofit fontScale="90000"/>
          </a:bodyPr>
          <a:lstStyle/>
          <a:p>
            <a:pPr algn="ctr"/>
            <a:r>
              <a:rPr lang="es-ES" dirty="0"/>
              <a:t>EN QUÉ ESTAMOS TRABAJANDO EN  GIPUZKOA?</a:t>
            </a:r>
          </a:p>
        </p:txBody>
      </p:sp>
      <p:sp>
        <p:nvSpPr>
          <p:cNvPr id="34" name="Marcador de número de diapositiva 33">
            <a:extLst>
              <a:ext uri="{FF2B5EF4-FFF2-40B4-BE49-F238E27FC236}">
                <a16:creationId xmlns:a16="http://schemas.microsoft.com/office/drawing/2014/main" id="{77D07A93-D899-46D3-8C23-3F308578ED4C}"/>
              </a:ext>
            </a:extLst>
          </p:cNvPr>
          <p:cNvSpPr>
            <a:spLocks noGrp="1"/>
          </p:cNvSpPr>
          <p:nvPr>
            <p:ph type="sldNum" sz="quarter" idx="15"/>
          </p:nvPr>
        </p:nvSpPr>
        <p:spPr/>
        <p:txBody>
          <a:bodyPr rtlCol="0"/>
          <a:lstStyle/>
          <a:p>
            <a:pPr rtl="0"/>
            <a:fld id="{B5CEABB6-07DC-46E8-9B57-56EC44A396E5}" type="slidenum">
              <a:rPr lang="es-ES" smtClean="0"/>
              <a:pPr rtl="0"/>
              <a:t>22</a:t>
            </a:fld>
            <a:endParaRPr lang="es-ES"/>
          </a:p>
        </p:txBody>
      </p:sp>
      <p:pic>
        <p:nvPicPr>
          <p:cNvPr id="7172" name="Picture 4" descr="éxito y trabajo en equipo concepto con dibujos animados niños 27170297  Vector en Vecteezy">
            <a:extLst>
              <a:ext uri="{FF2B5EF4-FFF2-40B4-BE49-F238E27FC236}">
                <a16:creationId xmlns:a16="http://schemas.microsoft.com/office/drawing/2014/main" id="{FF9A9394-B7D8-B818-A88C-4C8DBCF796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8075" y="241608"/>
            <a:ext cx="2524125" cy="180975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C9610090-9CC4-FFCC-1DBD-57992A4D5665}"/>
              </a:ext>
            </a:extLst>
          </p:cNvPr>
          <p:cNvSpPr txBox="1"/>
          <p:nvPr/>
        </p:nvSpPr>
        <p:spPr>
          <a:xfrm>
            <a:off x="219075" y="1476375"/>
            <a:ext cx="9444037" cy="7109639"/>
          </a:xfrm>
          <a:prstGeom prst="rect">
            <a:avLst/>
          </a:prstGeom>
          <a:noFill/>
        </p:spPr>
        <p:txBody>
          <a:bodyPr wrap="square">
            <a:spAutoFit/>
          </a:bodyPr>
          <a:lstStyle/>
          <a:p>
            <a:pPr algn="ctr"/>
            <a:r>
              <a:rPr lang="es-ES" sz="2400" dirty="0">
                <a:solidFill>
                  <a:schemeClr val="bg1"/>
                </a:solidFill>
              </a:rPr>
              <a:t>DONOSTIA</a:t>
            </a:r>
            <a:endParaRPr lang="es-ES" sz="2000" dirty="0">
              <a:solidFill>
                <a:schemeClr val="bg1"/>
              </a:solidFill>
            </a:endParaRPr>
          </a:p>
          <a:p>
            <a:pPr algn="just"/>
            <a:endParaRPr lang="es-ES" dirty="0">
              <a:solidFill>
                <a:schemeClr val="bg1"/>
              </a:solidFill>
            </a:endParaRPr>
          </a:p>
          <a:p>
            <a:pPr algn="just"/>
            <a:r>
              <a:rPr lang="es-ES" dirty="0">
                <a:solidFill>
                  <a:schemeClr val="bg1"/>
                </a:solidFill>
              </a:rPr>
              <a:t>Se han aprobado y publicado las RPT de los Letrados/as de la Administración de Justicia :</a:t>
            </a:r>
          </a:p>
          <a:p>
            <a:pPr algn="just"/>
            <a:endParaRPr lang="es-ES" dirty="0">
              <a:solidFill>
                <a:schemeClr val="bg1"/>
              </a:solidFill>
            </a:endParaRPr>
          </a:p>
          <a:p>
            <a:pPr algn="just"/>
            <a:r>
              <a:rPr lang="es-ES" b="1" u="sng" dirty="0"/>
              <a:t>ORGANIGRAMA PARA EL Tribunal de Instancia  Y Audiencia Provincial</a:t>
            </a:r>
          </a:p>
          <a:p>
            <a:pPr marL="285750" indent="-285750" algn="just">
              <a:buFont typeface="Arial" panose="020B0604020202020204" pitchFamily="34" charset="0"/>
              <a:buChar char="•"/>
            </a:pPr>
            <a:r>
              <a:rPr lang="es-ES" dirty="0">
                <a:solidFill>
                  <a:schemeClr val="bg1"/>
                </a:solidFill>
              </a:rPr>
              <a:t>Director/a del SCPG  </a:t>
            </a:r>
          </a:p>
          <a:p>
            <a:pPr marL="285750" indent="-285750" algn="just">
              <a:buFont typeface="Arial" panose="020B0604020202020204" pitchFamily="34" charset="0"/>
              <a:buChar char="•"/>
            </a:pPr>
            <a:r>
              <a:rPr lang="es-ES" dirty="0">
                <a:solidFill>
                  <a:schemeClr val="bg1"/>
                </a:solidFill>
              </a:rPr>
              <a:t>Director del SECOTRAM del TI y AP</a:t>
            </a:r>
          </a:p>
          <a:p>
            <a:pPr marL="285750" indent="-285750" algn="just">
              <a:buFont typeface="Arial" panose="020B0604020202020204" pitchFamily="34" charset="0"/>
              <a:buChar char="•"/>
            </a:pPr>
            <a:r>
              <a:rPr lang="es-ES" dirty="0">
                <a:solidFill>
                  <a:schemeClr val="bg1"/>
                </a:solidFill>
              </a:rPr>
              <a:t>Letrado/a Adjunto/a al Director del  SECOTRAM del TI y AP</a:t>
            </a:r>
          </a:p>
          <a:p>
            <a:pPr marL="285750" indent="-285750" algn="just">
              <a:buFont typeface="Arial" panose="020B0604020202020204" pitchFamily="34" charset="0"/>
              <a:buChar char="•"/>
            </a:pPr>
            <a:r>
              <a:rPr lang="es-ES" dirty="0">
                <a:solidFill>
                  <a:schemeClr val="bg1"/>
                </a:solidFill>
              </a:rPr>
              <a:t>Letrados Jefes de Áreas:</a:t>
            </a:r>
          </a:p>
          <a:p>
            <a:pPr algn="just"/>
            <a:r>
              <a:rPr lang="es-ES" dirty="0">
                <a:solidFill>
                  <a:schemeClr val="bg1"/>
                </a:solidFill>
              </a:rPr>
              <a:t>       1.- Área Civil/familia e incapacidades/Mercantil</a:t>
            </a:r>
          </a:p>
          <a:p>
            <a:pPr algn="just"/>
            <a:r>
              <a:rPr lang="es-ES" dirty="0">
                <a:solidFill>
                  <a:schemeClr val="bg1"/>
                </a:solidFill>
              </a:rPr>
              <a:t>       2.- Área Social /Contenciosa-Administrativa</a:t>
            </a:r>
          </a:p>
          <a:p>
            <a:pPr algn="just"/>
            <a:r>
              <a:rPr lang="es-ES" dirty="0">
                <a:solidFill>
                  <a:schemeClr val="bg1"/>
                </a:solidFill>
              </a:rPr>
              <a:t>       3.- Área de Instrucción y Violencia sobre la Mujer</a:t>
            </a:r>
          </a:p>
          <a:p>
            <a:pPr algn="just"/>
            <a:r>
              <a:rPr lang="es-ES" dirty="0">
                <a:solidFill>
                  <a:schemeClr val="bg1"/>
                </a:solidFill>
              </a:rPr>
              <a:t>       4.- </a:t>
            </a:r>
            <a:r>
              <a:rPr lang="es-ES" dirty="0" err="1">
                <a:solidFill>
                  <a:schemeClr val="bg1"/>
                </a:solidFill>
              </a:rPr>
              <a:t>Area</a:t>
            </a:r>
            <a:r>
              <a:rPr lang="es-ES" dirty="0">
                <a:solidFill>
                  <a:schemeClr val="bg1"/>
                </a:solidFill>
              </a:rPr>
              <a:t> penal, Menores </a:t>
            </a:r>
          </a:p>
          <a:p>
            <a:pPr algn="just"/>
            <a:endParaRPr lang="es-ES" dirty="0">
              <a:solidFill>
                <a:schemeClr val="bg1"/>
              </a:solidFill>
            </a:endParaRPr>
          </a:p>
          <a:p>
            <a:pPr marL="285750" indent="-285750" algn="just">
              <a:buFont typeface="Arial" panose="020B0604020202020204" pitchFamily="34" charset="0"/>
              <a:buChar char="•"/>
            </a:pPr>
            <a:r>
              <a:rPr lang="es-ES" dirty="0">
                <a:solidFill>
                  <a:schemeClr val="bg1"/>
                </a:solidFill>
              </a:rPr>
              <a:t>Los  Letrados y Letradas de la A.J. que se han asignado por RPT  a las  </a:t>
            </a:r>
            <a:r>
              <a:rPr lang="es-ES" dirty="0" err="1">
                <a:solidFill>
                  <a:schemeClr val="bg1"/>
                </a:solidFill>
              </a:rPr>
              <a:t>Areas</a:t>
            </a:r>
            <a:r>
              <a:rPr lang="es-ES" dirty="0">
                <a:solidFill>
                  <a:schemeClr val="bg1"/>
                </a:solidFill>
              </a:rPr>
              <a:t> dentro del Servicio Común de tramitación  y a las secciones de la Audiencia Provincial.</a:t>
            </a:r>
          </a:p>
          <a:p>
            <a:pPr marL="285750" indent="-285750" algn="just">
              <a:buFont typeface="Arial" panose="020B0604020202020204" pitchFamily="34" charset="0"/>
              <a:buChar char="•"/>
            </a:pPr>
            <a:endParaRPr lang="es-ES" dirty="0">
              <a:solidFill>
                <a:schemeClr val="bg1"/>
              </a:solidFill>
            </a:endParaRPr>
          </a:p>
          <a:p>
            <a:pPr algn="just"/>
            <a:r>
              <a:rPr lang="es-ES" b="1" dirty="0"/>
              <a:t>Se han convocado los concursos de libre designación y especifico para las plazas de Dirección, Adjuntía y Jefaturas de </a:t>
            </a:r>
            <a:r>
              <a:rPr lang="es-ES" b="1" dirty="0" err="1"/>
              <a:t>Areas</a:t>
            </a:r>
            <a:r>
              <a:rPr lang="es-ES" b="1" dirty="0"/>
              <a:t>.</a:t>
            </a:r>
          </a:p>
          <a:p>
            <a:pPr algn="just"/>
            <a:r>
              <a:rPr lang="es-ES" dirty="0"/>
              <a:t> </a:t>
            </a:r>
          </a:p>
          <a:p>
            <a:pPr marL="285750" indent="-285750" algn="just">
              <a:buFont typeface="Arial" panose="020B0604020202020204" pitchFamily="34" charset="0"/>
              <a:buChar char="•"/>
            </a:pPr>
            <a:endParaRPr lang="es-ES" dirty="0">
              <a:solidFill>
                <a:schemeClr val="bg1"/>
              </a:solidFill>
            </a:endParaRPr>
          </a:p>
          <a:p>
            <a:pPr algn="just"/>
            <a:endParaRPr lang="es-ES" dirty="0">
              <a:solidFill>
                <a:schemeClr val="bg1"/>
              </a:solidFill>
            </a:endParaRPr>
          </a:p>
          <a:p>
            <a:pPr algn="just"/>
            <a:endParaRPr lang="es-ES" dirty="0"/>
          </a:p>
          <a:p>
            <a:pPr algn="just"/>
            <a:endParaRPr lang="es-ES" dirty="0"/>
          </a:p>
          <a:p>
            <a:pPr algn="just"/>
            <a:r>
              <a:rPr lang="es-ES" dirty="0"/>
              <a:t>.- </a:t>
            </a:r>
          </a:p>
        </p:txBody>
      </p:sp>
    </p:spTree>
    <p:extLst>
      <p:ext uri="{BB962C8B-B14F-4D97-AF65-F5344CB8AC3E}">
        <p14:creationId xmlns:p14="http://schemas.microsoft.com/office/powerpoint/2010/main" val="3980726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a:extLst>
              <a:ext uri="{FF2B5EF4-FFF2-40B4-BE49-F238E27FC236}">
                <a16:creationId xmlns:a16="http://schemas.microsoft.com/office/drawing/2014/main" id="{243F5121-EA45-E1CD-ACB8-3D818E7C5E0C}"/>
              </a:ext>
            </a:extLst>
          </p:cNvPr>
          <p:cNvSpPr>
            <a:spLocks noGrp="1"/>
          </p:cNvSpPr>
          <p:nvPr>
            <p:ph type="title"/>
          </p:nvPr>
        </p:nvSpPr>
        <p:spPr>
          <a:xfrm>
            <a:off x="831097" y="750871"/>
            <a:ext cx="5932170" cy="1177894"/>
          </a:xfrm>
        </p:spPr>
        <p:txBody>
          <a:bodyPr>
            <a:normAutofit/>
          </a:bodyPr>
          <a:lstStyle/>
          <a:p>
            <a:pPr algn="ctr"/>
            <a:r>
              <a:rPr lang="es-ES" dirty="0"/>
              <a:t>?</a:t>
            </a:r>
          </a:p>
        </p:txBody>
      </p:sp>
      <p:sp>
        <p:nvSpPr>
          <p:cNvPr id="4" name="Marcador de contenido 2">
            <a:extLst>
              <a:ext uri="{FF2B5EF4-FFF2-40B4-BE49-F238E27FC236}">
                <a16:creationId xmlns:a16="http://schemas.microsoft.com/office/drawing/2014/main" id="{EC97482D-9C7F-D425-2774-BC54EDCB24C7}"/>
              </a:ext>
            </a:extLst>
          </p:cNvPr>
          <p:cNvSpPr>
            <a:spLocks noGrp="1"/>
          </p:cNvSpPr>
          <p:nvPr>
            <p:ph idx="1"/>
          </p:nvPr>
        </p:nvSpPr>
        <p:spPr>
          <a:xfrm>
            <a:off x="76634" y="1928764"/>
            <a:ext cx="10014667" cy="4929236"/>
          </a:xfrm>
        </p:spPr>
        <p:txBody>
          <a:bodyPr vert="horz" lIns="91440" tIns="45720" rIns="91440" bIns="45720" rtlCol="0" anchor="t">
            <a:normAutofit/>
          </a:bodyPr>
          <a:lstStyle/>
          <a:p>
            <a:pPr algn="ctr" rtl="0"/>
            <a:endParaRPr lang="es-ES" sz="2400" dirty="0">
              <a:solidFill>
                <a:schemeClr val="tx1"/>
              </a:solidFill>
            </a:endParaRPr>
          </a:p>
          <a:p>
            <a:pPr marL="342900" indent="-342900" algn="just" rtl="0">
              <a:buFont typeface="Arial" panose="020B0604020202020204" pitchFamily="34" charset="0"/>
              <a:buChar char="•"/>
            </a:pPr>
            <a:r>
              <a:rPr lang="es-ES" dirty="0">
                <a:solidFill>
                  <a:schemeClr val="bg1"/>
                </a:solidFill>
              </a:rPr>
              <a:t>En cuanto se disponga del nº de funcionarios que van a asignarse a cada Área se  podrá conformar los grupos de trabajo funcionales .</a:t>
            </a:r>
          </a:p>
          <a:p>
            <a:pPr marL="342900" indent="-342900" algn="just" rtl="0">
              <a:buFont typeface="Arial" panose="020B0604020202020204" pitchFamily="34" charset="0"/>
              <a:buChar char="•"/>
            </a:pPr>
            <a:r>
              <a:rPr lang="es-ES" dirty="0">
                <a:solidFill>
                  <a:schemeClr val="bg1"/>
                </a:solidFill>
              </a:rPr>
              <a:t>Estos grupos de trabajo funcionales, dada la dimensión de Donostia se podrán realizar distribuyéndolos  por materias en aquellas Áreas que lo permitan.</a:t>
            </a:r>
          </a:p>
          <a:p>
            <a:pPr marL="342900" indent="-342900" algn="just" rtl="0">
              <a:buFont typeface="Arial" panose="020B0604020202020204" pitchFamily="34" charset="0"/>
              <a:buChar char="•"/>
            </a:pPr>
            <a:r>
              <a:rPr lang="es-ES" dirty="0">
                <a:solidFill>
                  <a:schemeClr val="bg1"/>
                </a:solidFill>
              </a:rPr>
              <a:t>Existirá un área de ejecución penal  y en el resto de las áreas se crearán grupos específicos de ejecución, tomando como referencia el actual SCEJ que se suprime y que se ha revelado eficaz, eficiente  y válido.</a:t>
            </a:r>
          </a:p>
          <a:p>
            <a:pPr algn="just" rtl="0"/>
            <a:r>
              <a:rPr lang="es-ES" dirty="0">
                <a:solidFill>
                  <a:schemeClr val="bg1"/>
                </a:solidFill>
              </a:rPr>
              <a:t>	Se comunicará a los Colegios profesionales el Organigrama de los que conformen el 	SECOTRAM.</a:t>
            </a:r>
          </a:p>
          <a:p>
            <a:pPr marL="342900" indent="-342900" algn="just" rtl="0">
              <a:buFont typeface="Arial" panose="020B0604020202020204" pitchFamily="34" charset="0"/>
              <a:buChar char="•"/>
            </a:pPr>
            <a:r>
              <a:rPr lang="es-ES" dirty="0">
                <a:solidFill>
                  <a:schemeClr val="bg1"/>
                </a:solidFill>
              </a:rPr>
              <a:t> </a:t>
            </a:r>
          </a:p>
          <a:p>
            <a:pPr marL="342900" indent="-342900" algn="just" rtl="0">
              <a:buFont typeface="Arial" panose="020B0604020202020204" pitchFamily="34" charset="0"/>
              <a:buChar char="•"/>
            </a:pPr>
            <a:endParaRPr lang="es-ES" dirty="0">
              <a:solidFill>
                <a:schemeClr val="bg1"/>
              </a:solidFill>
            </a:endParaRPr>
          </a:p>
          <a:p>
            <a:pPr marL="0" indent="0" algn="ctr" rtl="0">
              <a:buNone/>
            </a:pPr>
            <a:endParaRPr lang="es-ES" sz="2000" dirty="0"/>
          </a:p>
        </p:txBody>
      </p:sp>
      <p:sp>
        <p:nvSpPr>
          <p:cNvPr id="34" name="Marcador de número de diapositiva 33">
            <a:extLst>
              <a:ext uri="{FF2B5EF4-FFF2-40B4-BE49-F238E27FC236}">
                <a16:creationId xmlns:a16="http://schemas.microsoft.com/office/drawing/2014/main" id="{FAED4C67-6AD4-4960-9032-B8D5435CD9D1}"/>
              </a:ext>
            </a:extLst>
          </p:cNvPr>
          <p:cNvSpPr>
            <a:spLocks noGrp="1"/>
          </p:cNvSpPr>
          <p:nvPr>
            <p:ph type="sldNum" sz="quarter" idx="15"/>
          </p:nvPr>
        </p:nvSpPr>
        <p:spPr/>
        <p:txBody>
          <a:bodyPr rtlCol="0"/>
          <a:lstStyle/>
          <a:p>
            <a:pPr rtl="0"/>
            <a:fld id="{B5CEABB6-07DC-46E8-9B57-56EC44A396E5}" type="slidenum">
              <a:rPr lang="es-ES" smtClean="0"/>
              <a:pPr rtl="0"/>
              <a:t>23</a:t>
            </a:fld>
            <a:endParaRPr lang="es-ES"/>
          </a:p>
        </p:txBody>
      </p:sp>
      <p:sp>
        <p:nvSpPr>
          <p:cNvPr id="2" name="CuadroTexto 1">
            <a:extLst>
              <a:ext uri="{FF2B5EF4-FFF2-40B4-BE49-F238E27FC236}">
                <a16:creationId xmlns:a16="http://schemas.microsoft.com/office/drawing/2014/main" id="{5795A1B0-D093-C4F9-5DAC-9046277986F1}"/>
              </a:ext>
            </a:extLst>
          </p:cNvPr>
          <p:cNvSpPr txBox="1"/>
          <p:nvPr/>
        </p:nvSpPr>
        <p:spPr>
          <a:xfrm>
            <a:off x="461282" y="2265590"/>
            <a:ext cx="9158287" cy="646331"/>
          </a:xfrm>
          <a:prstGeom prst="rect">
            <a:avLst/>
          </a:prstGeom>
          <a:noFill/>
        </p:spPr>
        <p:txBody>
          <a:bodyPr wrap="square">
            <a:spAutoFit/>
          </a:bodyPr>
          <a:lstStyle/>
          <a:p>
            <a:pPr algn="just"/>
            <a:endParaRPr lang="es-ES" dirty="0"/>
          </a:p>
          <a:p>
            <a:pPr algn="just"/>
            <a:r>
              <a:rPr lang="es-ES" dirty="0"/>
              <a:t>.- </a:t>
            </a:r>
          </a:p>
        </p:txBody>
      </p:sp>
      <p:sp>
        <p:nvSpPr>
          <p:cNvPr id="3" name="Título 1">
            <a:extLst>
              <a:ext uri="{FF2B5EF4-FFF2-40B4-BE49-F238E27FC236}">
                <a16:creationId xmlns:a16="http://schemas.microsoft.com/office/drawing/2014/main" id="{782A8791-646B-DA6C-2CBB-864AD0C3E17B}"/>
              </a:ext>
            </a:extLst>
          </p:cNvPr>
          <p:cNvSpPr txBox="1">
            <a:spLocks/>
          </p:cNvSpPr>
          <p:nvPr/>
        </p:nvSpPr>
        <p:spPr>
          <a:xfrm>
            <a:off x="294469" y="-108488"/>
            <a:ext cx="9845232" cy="2037251"/>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b="1"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dirty="0"/>
              <a:t>EN QUÉ ESTAMOS TRABAJANDO EN GIPUZKOA?</a:t>
            </a:r>
          </a:p>
        </p:txBody>
      </p:sp>
    </p:spTree>
    <p:extLst>
      <p:ext uri="{BB962C8B-B14F-4D97-AF65-F5344CB8AC3E}">
        <p14:creationId xmlns:p14="http://schemas.microsoft.com/office/powerpoint/2010/main" val="27659807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91CFAB-A735-4A31-A51D-42FE1F5E94E0}"/>
              </a:ext>
            </a:extLst>
          </p:cNvPr>
          <p:cNvSpPr>
            <a:spLocks noGrp="1"/>
          </p:cNvSpPr>
          <p:nvPr>
            <p:ph type="title"/>
          </p:nvPr>
        </p:nvSpPr>
        <p:spPr>
          <a:xfrm>
            <a:off x="1104900" y="228600"/>
            <a:ext cx="9753600" cy="866775"/>
          </a:xfrm>
        </p:spPr>
        <p:txBody>
          <a:bodyPr rtlCol="0">
            <a:normAutofit/>
          </a:bodyPr>
          <a:lstStyle/>
          <a:p>
            <a:pPr rtl="0"/>
            <a:r>
              <a:rPr lang="es-ES" dirty="0"/>
              <a:t>Ventajas  en la nueva organización</a:t>
            </a:r>
          </a:p>
        </p:txBody>
      </p:sp>
      <p:sp>
        <p:nvSpPr>
          <p:cNvPr id="8" name="Marcador de contenido 7">
            <a:extLst>
              <a:ext uri="{FF2B5EF4-FFF2-40B4-BE49-F238E27FC236}">
                <a16:creationId xmlns:a16="http://schemas.microsoft.com/office/drawing/2014/main" id="{12CCD16A-B1A1-4FC6-94F4-823076E7E72F}"/>
              </a:ext>
            </a:extLst>
          </p:cNvPr>
          <p:cNvSpPr>
            <a:spLocks noGrp="1"/>
          </p:cNvSpPr>
          <p:nvPr>
            <p:ph idx="1"/>
          </p:nvPr>
        </p:nvSpPr>
        <p:spPr>
          <a:xfrm>
            <a:off x="2024740" y="2595562"/>
            <a:ext cx="7174124" cy="3064574"/>
          </a:xfrm>
        </p:spPr>
        <p:txBody>
          <a:bodyPr rtlCol="0">
            <a:normAutofit/>
          </a:bodyPr>
          <a:lstStyle/>
          <a:p>
            <a:endParaRPr lang="es-ES" sz="1600" dirty="0">
              <a:solidFill>
                <a:schemeClr val="tx2"/>
              </a:solidFill>
            </a:endParaRPr>
          </a:p>
          <a:p>
            <a:endParaRPr lang="es-ES" sz="1600" dirty="0">
              <a:solidFill>
                <a:schemeClr val="tx2"/>
              </a:solidFill>
            </a:endParaRPr>
          </a:p>
          <a:p>
            <a:pPr rtl="0"/>
            <a:endParaRPr lang="es-ES" dirty="0"/>
          </a:p>
        </p:txBody>
      </p:sp>
      <p:sp>
        <p:nvSpPr>
          <p:cNvPr id="50" name="Marcador de número de diapositiva 49">
            <a:extLst>
              <a:ext uri="{FF2B5EF4-FFF2-40B4-BE49-F238E27FC236}">
                <a16:creationId xmlns:a16="http://schemas.microsoft.com/office/drawing/2014/main" id="{84B61B7E-5114-4B02-895E-18609706A12A}"/>
              </a:ext>
            </a:extLst>
          </p:cNvPr>
          <p:cNvSpPr>
            <a:spLocks noGrp="1"/>
          </p:cNvSpPr>
          <p:nvPr>
            <p:ph type="sldNum" sz="quarter" idx="19"/>
          </p:nvPr>
        </p:nvSpPr>
        <p:spPr/>
        <p:txBody>
          <a:bodyPr rtlCol="0"/>
          <a:lstStyle/>
          <a:p>
            <a:pPr rtl="0"/>
            <a:fld id="{B5CEABB6-07DC-46E8-9B57-56EC44A396E5}" type="slidenum">
              <a:rPr lang="es-ES" smtClean="0"/>
              <a:pPr rtl="0"/>
              <a:t>24</a:t>
            </a:fld>
            <a:endParaRPr lang="es-ES"/>
          </a:p>
        </p:txBody>
      </p:sp>
      <p:pic>
        <p:nvPicPr>
          <p:cNvPr id="8196" name="Picture 4" descr="Ventajas - Iconos gratis de márketing">
            <a:extLst>
              <a:ext uri="{FF2B5EF4-FFF2-40B4-BE49-F238E27FC236}">
                <a16:creationId xmlns:a16="http://schemas.microsoft.com/office/drawing/2014/main" id="{7188B68D-A7FC-A402-6679-AF9E81C743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8864" y="2214118"/>
            <a:ext cx="1892808" cy="1892808"/>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7">
            <a:extLst>
              <a:ext uri="{FF2B5EF4-FFF2-40B4-BE49-F238E27FC236}">
                <a16:creationId xmlns:a16="http://schemas.microsoft.com/office/drawing/2014/main" id="{DD4B9375-0F69-C9AE-880C-F05F31EA0506}"/>
              </a:ext>
            </a:extLst>
          </p:cNvPr>
          <p:cNvSpPr txBox="1">
            <a:spLocks/>
          </p:cNvSpPr>
          <p:nvPr/>
        </p:nvSpPr>
        <p:spPr>
          <a:xfrm>
            <a:off x="495301" y="1304925"/>
            <a:ext cx="10858500" cy="5143499"/>
          </a:xfrm>
          <a:prstGeom prst="rect">
            <a:avLst/>
          </a:prstGeom>
        </p:spPr>
        <p:txBody>
          <a:bodyPr vert="horz" lIns="91440" tIns="45720" rIns="91440" bIns="45720" rtlCol="0">
            <a:normAutofit/>
          </a:bodyPr>
          <a:lstStyle>
            <a:lvl1pPr marL="0" indent="0" algn="l" defTabSz="457200" rtl="0" eaLnBrk="1" latinLnBrk="0" hangingPunct="1">
              <a:lnSpc>
                <a:spcPct val="100000"/>
              </a:lnSpc>
              <a:spcBef>
                <a:spcPts val="1000"/>
              </a:spcBef>
              <a:spcAft>
                <a:spcPts val="0"/>
              </a:spcAft>
              <a:buClr>
                <a:schemeClr val="accent1">
                  <a:lumMod val="75000"/>
                </a:schemeClr>
              </a:buClr>
              <a:buSzPct val="80000"/>
              <a:buFont typeface="Wingdings 3" charset="2"/>
              <a:buNone/>
              <a:defRPr sz="1800" b="1" kern="1200">
                <a:solidFill>
                  <a:schemeClr val="accent2"/>
                </a:solidFill>
                <a:latin typeface="+mn-lt"/>
                <a:ea typeface="+mn-ea"/>
                <a:cs typeface="+mn-cs"/>
              </a:defRPr>
            </a:lvl1pPr>
            <a:lvl2pPr marL="457200" indent="0" algn="l" defTabSz="457200" rtl="0" eaLnBrk="1" latinLnBrk="0" hangingPunct="1">
              <a:spcBef>
                <a:spcPts val="1000"/>
              </a:spcBef>
              <a:spcAft>
                <a:spcPts val="0"/>
              </a:spcAft>
              <a:buClr>
                <a:schemeClr val="accent1">
                  <a:lumMod val="75000"/>
                </a:schemeClr>
              </a:buClr>
              <a:buSzPct val="80000"/>
              <a:buFont typeface="Wingdings 3" charset="2"/>
              <a:buNone/>
              <a:defRPr sz="160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lumMod val="75000"/>
                </a:schemeClr>
              </a:buClr>
              <a:buSzPct val="80000"/>
              <a:buFont typeface="Wingdings 3" charset="2"/>
              <a:buNone/>
              <a:defRPr sz="140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s-ES" dirty="0">
              <a:solidFill>
                <a:schemeClr val="tx2"/>
              </a:solidFill>
            </a:endParaRPr>
          </a:p>
          <a:p>
            <a:r>
              <a:rPr lang="es-ES" dirty="0">
                <a:solidFill>
                  <a:schemeClr val="bg1"/>
                </a:solidFill>
              </a:rPr>
              <a:t>La Implantación de la NOJ, pese a la desaparición del SCEJ, nos permite tener una plena y decisiva  experiencia de como:</a:t>
            </a:r>
          </a:p>
          <a:p>
            <a:endParaRPr lang="es-ES" dirty="0">
              <a:solidFill>
                <a:schemeClr val="bg1"/>
              </a:solidFill>
            </a:endParaRPr>
          </a:p>
          <a:p>
            <a:pPr marL="342900" indent="-342900">
              <a:buFont typeface="Arial" panose="020B0604020202020204" pitchFamily="34" charset="0"/>
              <a:buChar char="•"/>
            </a:pPr>
            <a:r>
              <a:rPr lang="es-ES" dirty="0">
                <a:solidFill>
                  <a:schemeClr val="bg1"/>
                </a:solidFill>
              </a:rPr>
              <a:t>Trabajar en equipo </a:t>
            </a:r>
          </a:p>
          <a:p>
            <a:pPr marL="342900" indent="-342900">
              <a:buFont typeface="Arial" panose="020B0604020202020204" pitchFamily="34" charset="0"/>
              <a:buChar char="•"/>
            </a:pPr>
            <a:endParaRPr lang="es-ES" dirty="0">
              <a:solidFill>
                <a:schemeClr val="bg1"/>
              </a:solidFill>
            </a:endParaRPr>
          </a:p>
          <a:p>
            <a:pPr marL="342900" indent="-342900">
              <a:buFont typeface="Arial" panose="020B0604020202020204" pitchFamily="34" charset="0"/>
              <a:buChar char="•"/>
            </a:pPr>
            <a:r>
              <a:rPr lang="es-ES" dirty="0">
                <a:solidFill>
                  <a:schemeClr val="bg1"/>
                </a:solidFill>
              </a:rPr>
              <a:t>Aprovechar las capacidades de las personas que componen el mismo, optimizando el conocimiento y la </a:t>
            </a:r>
            <a:r>
              <a:rPr lang="es-ES" dirty="0" err="1">
                <a:solidFill>
                  <a:schemeClr val="bg1"/>
                </a:solidFill>
              </a:rPr>
              <a:t>experiecnica</a:t>
            </a:r>
            <a:endParaRPr lang="es-ES" dirty="0">
              <a:solidFill>
                <a:schemeClr val="bg1"/>
              </a:solidFill>
            </a:endParaRPr>
          </a:p>
          <a:p>
            <a:pPr marL="342900" indent="-342900">
              <a:buFont typeface="Arial" panose="020B0604020202020204" pitchFamily="34" charset="0"/>
              <a:buChar char="•"/>
            </a:pPr>
            <a:endParaRPr lang="es-ES" dirty="0">
              <a:solidFill>
                <a:schemeClr val="bg1"/>
              </a:solidFill>
            </a:endParaRPr>
          </a:p>
          <a:p>
            <a:pPr marL="342900" indent="-342900">
              <a:buFont typeface="Arial" panose="020B0604020202020204" pitchFamily="34" charset="0"/>
              <a:buChar char="•"/>
            </a:pPr>
            <a:r>
              <a:rPr lang="es-ES" dirty="0">
                <a:solidFill>
                  <a:schemeClr val="bg1"/>
                </a:solidFill>
              </a:rPr>
              <a:t>Actuar conforme a criterios de especialización</a:t>
            </a:r>
          </a:p>
          <a:p>
            <a:pPr marL="342900" indent="-342900">
              <a:buFont typeface="Arial" panose="020B0604020202020204" pitchFamily="34" charset="0"/>
              <a:buChar char="•"/>
            </a:pPr>
            <a:endParaRPr lang="es-ES" dirty="0">
              <a:solidFill>
                <a:schemeClr val="bg1"/>
              </a:solidFill>
            </a:endParaRPr>
          </a:p>
          <a:p>
            <a:pPr marL="342900" indent="-342900">
              <a:buFont typeface="Arial" panose="020B0604020202020204" pitchFamily="34" charset="0"/>
              <a:buChar char="•"/>
            </a:pPr>
            <a:r>
              <a:rPr lang="es-ES" dirty="0">
                <a:solidFill>
                  <a:schemeClr val="bg1"/>
                </a:solidFill>
              </a:rPr>
              <a:t>Homogenizar las tares y respuestas de todos los grupos de trabajo para atender de la misma manera a todas las plazas judiciales y conseguir una mayor eficacia en la prestación del Servicio Público de la Administración de Justicia con la vista puesta en los ciudadanos.</a:t>
            </a:r>
          </a:p>
          <a:p>
            <a:pPr marL="342900" indent="-342900">
              <a:buFont typeface="Arial" panose="020B0604020202020204" pitchFamily="34" charset="0"/>
              <a:buChar char="•"/>
            </a:pPr>
            <a:endParaRPr lang="es-ES" dirty="0">
              <a:solidFill>
                <a:schemeClr val="bg1"/>
              </a:solidFill>
            </a:endParaRPr>
          </a:p>
          <a:p>
            <a:endParaRPr lang="es-ES" dirty="0">
              <a:solidFill>
                <a:schemeClr val="tx2"/>
              </a:solidFill>
            </a:endParaRPr>
          </a:p>
          <a:p>
            <a:endParaRPr lang="es-ES" dirty="0"/>
          </a:p>
        </p:txBody>
      </p:sp>
    </p:spTree>
    <p:extLst>
      <p:ext uri="{BB962C8B-B14F-4D97-AF65-F5344CB8AC3E}">
        <p14:creationId xmlns:p14="http://schemas.microsoft.com/office/powerpoint/2010/main" val="627911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FFA191-5CCC-43CB-BD83-4F80ED362608}"/>
              </a:ext>
            </a:extLst>
          </p:cNvPr>
          <p:cNvSpPr>
            <a:spLocks noGrp="1"/>
          </p:cNvSpPr>
          <p:nvPr>
            <p:ph type="title"/>
          </p:nvPr>
        </p:nvSpPr>
        <p:spPr>
          <a:xfrm>
            <a:off x="1173480" y="950976"/>
            <a:ext cx="5684520" cy="1325563"/>
          </a:xfrm>
        </p:spPr>
        <p:txBody>
          <a:bodyPr rtlCol="0"/>
          <a:lstStyle/>
          <a:p>
            <a:pPr rtl="0"/>
            <a:r>
              <a:rPr lang="es-ES" dirty="0"/>
              <a:t>Adaptación al cambio</a:t>
            </a:r>
          </a:p>
        </p:txBody>
      </p:sp>
      <p:sp>
        <p:nvSpPr>
          <p:cNvPr id="8" name="Marcador de contenido 7">
            <a:extLst>
              <a:ext uri="{FF2B5EF4-FFF2-40B4-BE49-F238E27FC236}">
                <a16:creationId xmlns:a16="http://schemas.microsoft.com/office/drawing/2014/main" id="{42214529-2763-D916-5351-CEDB3BABDE93}"/>
              </a:ext>
            </a:extLst>
          </p:cNvPr>
          <p:cNvSpPr>
            <a:spLocks noGrp="1"/>
          </p:cNvSpPr>
          <p:nvPr>
            <p:ph idx="1"/>
          </p:nvPr>
        </p:nvSpPr>
        <p:spPr>
          <a:xfrm>
            <a:off x="1173480" y="2368297"/>
            <a:ext cx="5684520" cy="3836558"/>
          </a:xfrm>
        </p:spPr>
        <p:txBody>
          <a:bodyPr/>
          <a:lstStyle/>
          <a:p>
            <a:endParaRPr lang="es-ES" dirty="0"/>
          </a:p>
          <a:p>
            <a:r>
              <a:rPr lang="es-ES" dirty="0"/>
              <a:t>Tranquilidad y paciencia</a:t>
            </a:r>
          </a:p>
          <a:p>
            <a:endParaRPr lang="es-ES" dirty="0"/>
          </a:p>
          <a:p>
            <a:r>
              <a:rPr lang="es-ES" dirty="0"/>
              <a:t>Profesionalidad</a:t>
            </a:r>
          </a:p>
          <a:p>
            <a:endParaRPr lang="es-ES" dirty="0"/>
          </a:p>
          <a:p>
            <a:r>
              <a:rPr lang="es-ES" dirty="0"/>
              <a:t>Flexibilidad y dinamismo</a:t>
            </a:r>
          </a:p>
          <a:p>
            <a:endParaRPr lang="es-ES" dirty="0"/>
          </a:p>
          <a:p>
            <a:r>
              <a:rPr lang="es-ES" dirty="0"/>
              <a:t>Mejora continua</a:t>
            </a:r>
          </a:p>
          <a:p>
            <a:endParaRPr lang="es-ES" dirty="0"/>
          </a:p>
          <a:p>
            <a:endParaRPr lang="es-ES" dirty="0"/>
          </a:p>
        </p:txBody>
      </p:sp>
      <p:sp>
        <p:nvSpPr>
          <p:cNvPr id="7" name="Marcador de número de diapositiva 6">
            <a:extLst>
              <a:ext uri="{FF2B5EF4-FFF2-40B4-BE49-F238E27FC236}">
                <a16:creationId xmlns:a16="http://schemas.microsoft.com/office/drawing/2014/main" id="{3942E2BA-3D9C-4A41-A42E-C08CE009D7B6}"/>
              </a:ext>
            </a:extLst>
          </p:cNvPr>
          <p:cNvSpPr>
            <a:spLocks noGrp="1"/>
          </p:cNvSpPr>
          <p:nvPr>
            <p:ph type="sldNum" sz="quarter" idx="12"/>
          </p:nvPr>
        </p:nvSpPr>
        <p:spPr/>
        <p:txBody>
          <a:bodyPr rtlCol="0"/>
          <a:lstStyle/>
          <a:p>
            <a:pPr rtl="0"/>
            <a:fld id="{B5CEABB6-07DC-46E8-9B57-56EC44A396E5}" type="slidenum">
              <a:rPr lang="es-ES" smtClean="0"/>
              <a:pPr rtl="0"/>
              <a:t>25</a:t>
            </a:fld>
            <a:endParaRPr lang="es-ES"/>
          </a:p>
        </p:txBody>
      </p:sp>
      <p:pic>
        <p:nvPicPr>
          <p:cNvPr id="9218" name="Picture 2" descr="Obtener Un Beneficio En Su Trabajo, Ilustración Vectorial De Dibujos  Animados De Negocios Ilustraciones svg, vectoriales, clip art vectorizado  libre de derechos. Image 68423868">
            <a:extLst>
              <a:ext uri="{FF2B5EF4-FFF2-40B4-BE49-F238E27FC236}">
                <a16:creationId xmlns:a16="http://schemas.microsoft.com/office/drawing/2014/main" id="{476E5F88-12B8-5A84-3F6C-6CA35A68DD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9075" y="1415606"/>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Explícale a los niños qué es el cambio climático">
            <a:extLst>
              <a:ext uri="{FF2B5EF4-FFF2-40B4-BE49-F238E27FC236}">
                <a16:creationId xmlns:a16="http://schemas.microsoft.com/office/drawing/2014/main" id="{4BCE73F8-01D7-AD75-A621-5D2E9DFB62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4762" y="4211765"/>
            <a:ext cx="2571750" cy="178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1739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CAEE93-8585-46D4-A7EC-F184E317CB2E}"/>
              </a:ext>
            </a:extLst>
          </p:cNvPr>
          <p:cNvSpPr>
            <a:spLocks noGrp="1"/>
          </p:cNvSpPr>
          <p:nvPr>
            <p:ph type="ctrTitle"/>
          </p:nvPr>
        </p:nvSpPr>
        <p:spPr>
          <a:xfrm>
            <a:off x="1507067" y="2404534"/>
            <a:ext cx="4884589" cy="1646302"/>
          </a:xfrm>
        </p:spPr>
        <p:txBody>
          <a:bodyPr rtlCol="0"/>
          <a:lstStyle/>
          <a:p>
            <a:pPr rtl="0"/>
            <a:r>
              <a:rPr lang="es-ES" dirty="0"/>
              <a:t>ESKERRIK ASKO</a:t>
            </a:r>
            <a:br>
              <a:rPr lang="es-ES" dirty="0"/>
            </a:br>
            <a:br>
              <a:rPr lang="es-ES" dirty="0"/>
            </a:br>
            <a:r>
              <a:rPr lang="es-ES" dirty="0"/>
              <a:t>GRACIAS</a:t>
            </a:r>
          </a:p>
        </p:txBody>
      </p:sp>
      <p:sp>
        <p:nvSpPr>
          <p:cNvPr id="10" name="Marcador de fecha 9">
            <a:extLst>
              <a:ext uri="{FF2B5EF4-FFF2-40B4-BE49-F238E27FC236}">
                <a16:creationId xmlns:a16="http://schemas.microsoft.com/office/drawing/2014/main" id="{EE046113-1034-4F4B-8AED-98885E8F62B9}"/>
              </a:ext>
            </a:extLst>
          </p:cNvPr>
          <p:cNvSpPr>
            <a:spLocks noGrp="1"/>
          </p:cNvSpPr>
          <p:nvPr>
            <p:ph type="dt" sz="half" idx="10"/>
          </p:nvPr>
        </p:nvSpPr>
        <p:spPr/>
        <p:txBody>
          <a:bodyPr rtlCol="0"/>
          <a:lstStyle/>
          <a:p>
            <a:pPr rtl="0"/>
            <a:endParaRPr lang="es-ES" dirty="0"/>
          </a:p>
        </p:txBody>
      </p:sp>
      <p:sp>
        <p:nvSpPr>
          <p:cNvPr id="12" name="Marcador de número de diapositiva 11">
            <a:extLst>
              <a:ext uri="{FF2B5EF4-FFF2-40B4-BE49-F238E27FC236}">
                <a16:creationId xmlns:a16="http://schemas.microsoft.com/office/drawing/2014/main" id="{2257BCF9-933D-4329-B564-4E404B1CAFF6}"/>
              </a:ext>
            </a:extLst>
          </p:cNvPr>
          <p:cNvSpPr>
            <a:spLocks noGrp="1"/>
          </p:cNvSpPr>
          <p:nvPr>
            <p:ph type="sldNum" sz="quarter" idx="12"/>
          </p:nvPr>
        </p:nvSpPr>
        <p:spPr/>
        <p:txBody>
          <a:bodyPr rtlCol="0"/>
          <a:lstStyle/>
          <a:p>
            <a:pPr rtl="0"/>
            <a:fld id="{B5CEABB6-07DC-46E8-9B57-56EC44A396E5}" type="slidenum">
              <a:rPr lang="es-ES" smtClean="0"/>
              <a:pPr rtl="0"/>
              <a:t>26</a:t>
            </a:fld>
            <a:endParaRPr lang="es-ES"/>
          </a:p>
        </p:txBody>
      </p:sp>
      <p:pic>
        <p:nvPicPr>
          <p:cNvPr id="6" name="Gráfico 5">
            <a:extLst>
              <a:ext uri="{FF2B5EF4-FFF2-40B4-BE49-F238E27FC236}">
                <a16:creationId xmlns:a16="http://schemas.microsoft.com/office/drawing/2014/main" id="{AC2C1259-D700-D724-2098-C00E36A6531E}"/>
              </a:ext>
            </a:extLst>
          </p:cNvPr>
          <p:cNvPicPr>
            <a:picLocks noChangeAspect="1"/>
          </p:cNvPicPr>
          <p:nvPr/>
        </p:nvPicPr>
        <p:blipFill>
          <a:blip r:embed="rId3">
            <a:extLst>
              <a:ext uri="{96DAC541-7B7A-43D3-8B79-37D633B846F1}">
                <asvg:svgBlip xmlns:asvg="http://schemas.microsoft.com/office/drawing/2016/SVG/main" r:embed="rId4"/>
              </a:ext>
              <a:ext uri="{837473B0-CC2E-450A-ABE3-18F120FF3D39}">
                <a1611:picAttrSrcUrl xmlns:a1611="http://schemas.microsoft.com/office/drawing/2016/11/main" r:id="rId5"/>
              </a:ext>
            </a:extLst>
          </a:blip>
          <a:stretch>
            <a:fillRect/>
          </a:stretch>
        </p:blipFill>
        <p:spPr>
          <a:xfrm>
            <a:off x="8229600" y="3293544"/>
            <a:ext cx="3664257" cy="1931946"/>
          </a:xfrm>
          <a:prstGeom prst="rect">
            <a:avLst/>
          </a:prstGeom>
        </p:spPr>
      </p:pic>
    </p:spTree>
    <p:extLst>
      <p:ext uri="{BB962C8B-B14F-4D97-AF65-F5344CB8AC3E}">
        <p14:creationId xmlns:p14="http://schemas.microsoft.com/office/powerpoint/2010/main" val="324299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FAC120-0F2F-21EA-CB7C-F74D554DBBCC}"/>
              </a:ext>
            </a:extLst>
          </p:cNvPr>
          <p:cNvSpPr>
            <a:spLocks noGrp="1"/>
          </p:cNvSpPr>
          <p:nvPr>
            <p:ph type="title"/>
          </p:nvPr>
        </p:nvSpPr>
        <p:spPr/>
        <p:txBody>
          <a:bodyPr>
            <a:normAutofit fontScale="90000"/>
          </a:bodyPr>
          <a:lstStyle/>
          <a:p>
            <a:r>
              <a:rPr lang="es-ES" dirty="0"/>
              <a:t>PRINCIPIOS DE ACTUACION Y CRITERIOS DE ORGANIZACIÓN DE LA OFICINA JUDICIAL</a:t>
            </a:r>
          </a:p>
        </p:txBody>
      </p:sp>
      <p:sp>
        <p:nvSpPr>
          <p:cNvPr id="3" name="Marcador de contenido 2">
            <a:extLst>
              <a:ext uri="{FF2B5EF4-FFF2-40B4-BE49-F238E27FC236}">
                <a16:creationId xmlns:a16="http://schemas.microsoft.com/office/drawing/2014/main" id="{211CC9E3-3C6A-06A4-B8E8-025EBD84EC93}"/>
              </a:ext>
            </a:extLst>
          </p:cNvPr>
          <p:cNvSpPr>
            <a:spLocks noGrp="1"/>
          </p:cNvSpPr>
          <p:nvPr>
            <p:ph idx="1"/>
          </p:nvPr>
        </p:nvSpPr>
        <p:spPr>
          <a:xfrm>
            <a:off x="1084838" y="1894441"/>
            <a:ext cx="8596668" cy="3880773"/>
          </a:xfrm>
        </p:spPr>
        <p:txBody>
          <a:bodyPr/>
          <a:lstStyle/>
          <a:p>
            <a:pPr algn="just"/>
            <a:r>
              <a:rPr lang="es-ES" dirty="0"/>
              <a:t>LO 1/25 </a:t>
            </a:r>
            <a:r>
              <a:rPr lang="es-ES" b="1" dirty="0"/>
              <a:t>mantiene los principios de actuación y criterios organizativos </a:t>
            </a:r>
            <a:r>
              <a:rPr lang="es-ES" dirty="0"/>
              <a:t>de la oficina judicial  introducidos  en LOPJ por  LO 19/2003 de 23 de diciembre y LO 1/2009 de 3 de noviembre:</a:t>
            </a:r>
          </a:p>
          <a:p>
            <a:pPr lvl="2" algn="just"/>
            <a:r>
              <a:rPr lang="es-ES" sz="1800" dirty="0"/>
              <a:t>Principios :jerarquía , división de funciones y coordinación</a:t>
            </a:r>
          </a:p>
          <a:p>
            <a:pPr lvl="2" algn="just"/>
            <a:endParaRPr lang="es-ES" sz="1800" dirty="0"/>
          </a:p>
          <a:p>
            <a:pPr lvl="2" algn="just"/>
            <a:r>
              <a:rPr lang="es-ES" sz="1800" dirty="0"/>
              <a:t>Criterios: atribución  los LAJ de la dirección técnico procesal de todos los procedimientos  y la dirección y organización de las oficinas judiciales haciéndoles responsables de la gestión </a:t>
            </a:r>
          </a:p>
        </p:txBody>
      </p:sp>
      <p:sp>
        <p:nvSpPr>
          <p:cNvPr id="4" name="Marcador de fecha 3">
            <a:extLst>
              <a:ext uri="{FF2B5EF4-FFF2-40B4-BE49-F238E27FC236}">
                <a16:creationId xmlns:a16="http://schemas.microsoft.com/office/drawing/2014/main" id="{63CA59E6-8B34-44B8-D757-DECB4A7E05DE}"/>
              </a:ext>
            </a:extLst>
          </p:cNvPr>
          <p:cNvSpPr>
            <a:spLocks noGrp="1"/>
          </p:cNvSpPr>
          <p:nvPr>
            <p:ph type="dt" sz="half" idx="10"/>
          </p:nvPr>
        </p:nvSpPr>
        <p:spPr/>
        <p:txBody>
          <a:bodyPr/>
          <a:lstStyle/>
          <a:p>
            <a:pPr rtl="0"/>
            <a:r>
              <a:rPr lang="es-ES" noProof="0"/>
              <a:t>29/7/20XX</a:t>
            </a:r>
          </a:p>
        </p:txBody>
      </p:sp>
      <p:sp>
        <p:nvSpPr>
          <p:cNvPr id="5" name="Marcador de pie de página 4">
            <a:extLst>
              <a:ext uri="{FF2B5EF4-FFF2-40B4-BE49-F238E27FC236}">
                <a16:creationId xmlns:a16="http://schemas.microsoft.com/office/drawing/2014/main" id="{488E07E7-643F-65D2-4768-125751128128}"/>
              </a:ext>
            </a:extLst>
          </p:cNvPr>
          <p:cNvSpPr>
            <a:spLocks noGrp="1"/>
          </p:cNvSpPr>
          <p:nvPr>
            <p:ph type="ftr" sz="quarter" idx="11"/>
          </p:nvPr>
        </p:nvSpPr>
        <p:spPr/>
        <p:txBody>
          <a:body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44DDDE63-7B2E-3895-9410-B1B237F2AB63}"/>
              </a:ext>
            </a:extLst>
          </p:cNvPr>
          <p:cNvSpPr>
            <a:spLocks noGrp="1"/>
          </p:cNvSpPr>
          <p:nvPr>
            <p:ph type="sldNum" sz="quarter" idx="12"/>
          </p:nvPr>
        </p:nvSpPr>
        <p:spPr/>
        <p:txBody>
          <a:bodyPr/>
          <a:lstStyle/>
          <a:p>
            <a:pPr rtl="0"/>
            <a:fld id="{B5CEABB6-07DC-46E8-9B57-56EC44A396E5}" type="slidenum">
              <a:rPr lang="es-ES" noProof="0" smtClean="0"/>
              <a:t>3</a:t>
            </a:fld>
            <a:endParaRPr lang="es-ES" noProof="0"/>
          </a:p>
        </p:txBody>
      </p:sp>
    </p:spTree>
    <p:extLst>
      <p:ext uri="{BB962C8B-B14F-4D97-AF65-F5344CB8AC3E}">
        <p14:creationId xmlns:p14="http://schemas.microsoft.com/office/powerpoint/2010/main" val="4224322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2C855E-3290-2DE0-9586-800F6D685690}"/>
              </a:ext>
            </a:extLst>
          </p:cNvPr>
          <p:cNvSpPr>
            <a:spLocks noGrp="1"/>
          </p:cNvSpPr>
          <p:nvPr>
            <p:ph type="title"/>
          </p:nvPr>
        </p:nvSpPr>
        <p:spPr/>
        <p:txBody>
          <a:bodyPr>
            <a:normAutofit/>
          </a:bodyPr>
          <a:lstStyle/>
          <a:p>
            <a:r>
              <a:rPr lang="es-ES" dirty="0"/>
              <a:t>   PRINCIPIOS  DE LA ORGANIZACIÓN </a:t>
            </a:r>
            <a:br>
              <a:rPr lang="es-ES" dirty="0"/>
            </a:br>
            <a:endParaRPr lang="es-ES" dirty="0"/>
          </a:p>
        </p:txBody>
      </p:sp>
      <p:sp>
        <p:nvSpPr>
          <p:cNvPr id="3" name="Marcador de contenido 2">
            <a:extLst>
              <a:ext uri="{FF2B5EF4-FFF2-40B4-BE49-F238E27FC236}">
                <a16:creationId xmlns:a16="http://schemas.microsoft.com/office/drawing/2014/main" id="{4120F9E1-F2A9-BF98-9A7E-D59F497520CD}"/>
              </a:ext>
            </a:extLst>
          </p:cNvPr>
          <p:cNvSpPr>
            <a:spLocks noGrp="1"/>
          </p:cNvSpPr>
          <p:nvPr>
            <p:ph idx="1"/>
          </p:nvPr>
        </p:nvSpPr>
        <p:spPr>
          <a:xfrm>
            <a:off x="658753" y="1812631"/>
            <a:ext cx="8596668" cy="3880773"/>
          </a:xfrm>
        </p:spPr>
        <p:txBody>
          <a:bodyPr>
            <a:normAutofit fontScale="92500" lnSpcReduction="20000"/>
          </a:bodyPr>
          <a:lstStyle/>
          <a:p>
            <a:pPr marL="0" indent="0" algn="ctr">
              <a:buNone/>
            </a:pPr>
            <a:endParaRPr lang="es-ES" dirty="0"/>
          </a:p>
          <a:p>
            <a:pPr marL="0" indent="0" algn="ctr">
              <a:buNone/>
            </a:pPr>
            <a:r>
              <a:rPr lang="es-ES" sz="2400" dirty="0">
                <a:highlight>
                  <a:srgbClr val="00FF00"/>
                </a:highlight>
              </a:rPr>
              <a:t>LA INSTRUMENTALIDAD </a:t>
            </a:r>
          </a:p>
          <a:p>
            <a:pPr marL="0" indent="0" algn="just">
              <a:buNone/>
            </a:pPr>
            <a:r>
              <a:rPr lang="es-ES" dirty="0"/>
              <a:t>ORGANIZACIÓN DE CARÁCTER INSTRUMENTAL CUYA ACTIVIDAD ESTA REGIDA POR LAS LEYES PROCESALES Y SIRVE DE SOPORTE Y APOYO A LA ACTIVIDAD JURISDICCIONAL DE JUECES Y TRIBUNALES </a:t>
            </a:r>
          </a:p>
          <a:p>
            <a:pPr algn="just">
              <a:buFont typeface="+mj-lt"/>
              <a:buAutoNum type="arabicPeriod"/>
            </a:pPr>
            <a:endParaRPr lang="es-ES" sz="2000" dirty="0"/>
          </a:p>
          <a:p>
            <a:pPr algn="just">
              <a:buFont typeface="+mj-lt"/>
              <a:buAutoNum type="arabicPeriod"/>
            </a:pPr>
            <a:r>
              <a:rPr lang="es-ES" sz="2000" dirty="0"/>
              <a:t>Para  el cumplimiento de cuantas actuaciones  y decisiones adopten los jueces, juezas o tribunales en el ejercicio de sus competencias.</a:t>
            </a:r>
          </a:p>
          <a:p>
            <a:pPr algn="just">
              <a:buFont typeface="+mj-lt"/>
              <a:buAutoNum type="arabicPeriod"/>
            </a:pPr>
            <a:r>
              <a:rPr lang="es-ES" sz="2000" dirty="0"/>
              <a:t>Para garantizar un servicio público de justicia eficaz, y ágil para el ciudadano</a:t>
            </a:r>
          </a:p>
          <a:p>
            <a:pPr algn="just">
              <a:buFont typeface="+mj-lt"/>
              <a:buAutoNum type="arabicPeriod"/>
            </a:pPr>
            <a:r>
              <a:rPr lang="es-ES" sz="2000" dirty="0"/>
              <a:t>La oficina judicial debe proporcionar continuidad, soporte y estabilidad en el funcionamiento de los TI</a:t>
            </a:r>
          </a:p>
        </p:txBody>
      </p:sp>
      <p:sp>
        <p:nvSpPr>
          <p:cNvPr id="4" name="Marcador de fecha 3">
            <a:extLst>
              <a:ext uri="{FF2B5EF4-FFF2-40B4-BE49-F238E27FC236}">
                <a16:creationId xmlns:a16="http://schemas.microsoft.com/office/drawing/2014/main" id="{33C2ABED-B895-0FE5-432D-9CDDD5FD3E91}"/>
              </a:ext>
            </a:extLst>
          </p:cNvPr>
          <p:cNvSpPr>
            <a:spLocks noGrp="1"/>
          </p:cNvSpPr>
          <p:nvPr>
            <p:ph type="dt" sz="half" idx="10"/>
          </p:nvPr>
        </p:nvSpPr>
        <p:spPr/>
        <p:txBody>
          <a:bodyPr/>
          <a:lstStyle/>
          <a:p>
            <a:pPr rtl="0"/>
            <a:r>
              <a:rPr lang="es-ES" noProof="0"/>
              <a:t>29/7/20XX</a:t>
            </a:r>
          </a:p>
        </p:txBody>
      </p:sp>
      <p:sp>
        <p:nvSpPr>
          <p:cNvPr id="5" name="Marcador de pie de página 4">
            <a:extLst>
              <a:ext uri="{FF2B5EF4-FFF2-40B4-BE49-F238E27FC236}">
                <a16:creationId xmlns:a16="http://schemas.microsoft.com/office/drawing/2014/main" id="{66544477-9268-65B1-1369-39ADBDAF6230}"/>
              </a:ext>
            </a:extLst>
          </p:cNvPr>
          <p:cNvSpPr>
            <a:spLocks noGrp="1"/>
          </p:cNvSpPr>
          <p:nvPr>
            <p:ph type="ftr" sz="quarter" idx="11"/>
          </p:nvPr>
        </p:nvSpPr>
        <p:spPr/>
        <p:txBody>
          <a:body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0DAAC778-3741-3289-BB10-106174C607C7}"/>
              </a:ext>
            </a:extLst>
          </p:cNvPr>
          <p:cNvSpPr>
            <a:spLocks noGrp="1"/>
          </p:cNvSpPr>
          <p:nvPr>
            <p:ph type="sldNum" sz="quarter" idx="12"/>
          </p:nvPr>
        </p:nvSpPr>
        <p:spPr/>
        <p:txBody>
          <a:bodyPr/>
          <a:lstStyle/>
          <a:p>
            <a:pPr rtl="0"/>
            <a:fld id="{B5CEABB6-07DC-46E8-9B57-56EC44A396E5}" type="slidenum">
              <a:rPr lang="es-ES" noProof="0" smtClean="0"/>
              <a:t>4</a:t>
            </a:fld>
            <a:endParaRPr lang="es-ES" noProof="0"/>
          </a:p>
        </p:txBody>
      </p:sp>
    </p:spTree>
    <p:extLst>
      <p:ext uri="{BB962C8B-B14F-4D97-AF65-F5344CB8AC3E}">
        <p14:creationId xmlns:p14="http://schemas.microsoft.com/office/powerpoint/2010/main" val="520549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2C855E-3290-2DE0-9586-800F6D685690}"/>
              </a:ext>
            </a:extLst>
          </p:cNvPr>
          <p:cNvSpPr>
            <a:spLocks noGrp="1"/>
          </p:cNvSpPr>
          <p:nvPr>
            <p:ph type="title"/>
          </p:nvPr>
        </p:nvSpPr>
        <p:spPr/>
        <p:txBody>
          <a:bodyPr>
            <a:normAutofit/>
          </a:bodyPr>
          <a:lstStyle/>
          <a:p>
            <a:r>
              <a:rPr lang="es-ES" dirty="0"/>
              <a:t>    PRINCIPIOS DE LA ORGANIZACIÓN </a:t>
            </a:r>
            <a:br>
              <a:rPr lang="es-ES" dirty="0"/>
            </a:br>
            <a:endParaRPr lang="es-ES" dirty="0"/>
          </a:p>
        </p:txBody>
      </p:sp>
      <p:sp>
        <p:nvSpPr>
          <p:cNvPr id="3" name="Marcador de contenido 2">
            <a:extLst>
              <a:ext uri="{FF2B5EF4-FFF2-40B4-BE49-F238E27FC236}">
                <a16:creationId xmlns:a16="http://schemas.microsoft.com/office/drawing/2014/main" id="{4120F9E1-F2A9-BF98-9A7E-D59F497520CD}"/>
              </a:ext>
            </a:extLst>
          </p:cNvPr>
          <p:cNvSpPr>
            <a:spLocks noGrp="1"/>
          </p:cNvSpPr>
          <p:nvPr>
            <p:ph idx="1"/>
          </p:nvPr>
        </p:nvSpPr>
        <p:spPr>
          <a:xfrm>
            <a:off x="299405" y="1577947"/>
            <a:ext cx="8974597" cy="4463415"/>
          </a:xfrm>
        </p:spPr>
        <p:txBody>
          <a:bodyPr>
            <a:normAutofit/>
          </a:bodyPr>
          <a:lstStyle/>
          <a:p>
            <a:pPr marL="0" indent="0" algn="ctr">
              <a:buNone/>
            </a:pPr>
            <a:r>
              <a:rPr lang="es-ES" dirty="0"/>
              <a:t>          </a:t>
            </a:r>
            <a:r>
              <a:rPr lang="es-ES" sz="2400" dirty="0">
                <a:highlight>
                  <a:srgbClr val="00FF00"/>
                </a:highlight>
              </a:rPr>
              <a:t>JERARQUIA, RESPONSABILIDAD, FLEXIBILIDAD</a:t>
            </a:r>
          </a:p>
          <a:p>
            <a:pPr marL="0" indent="0" algn="just">
              <a:buNone/>
            </a:pPr>
            <a:r>
              <a:rPr lang="es-ES" sz="2000" dirty="0">
                <a:highlight>
                  <a:srgbClr val="00FF00"/>
                </a:highlight>
              </a:rPr>
              <a:t>Los Directores de los Servicios Comunes:</a:t>
            </a:r>
          </a:p>
          <a:p>
            <a:pPr marL="0" indent="0" algn="just">
              <a:buNone/>
            </a:pPr>
            <a:r>
              <a:rPr lang="es-ES" sz="2000" dirty="0"/>
              <a:t>-  Dependen de ellos  funcionalmente el resto de los Letrados/as de la AJ y el personal destinado en los puestos de trabajo en que aquellos se ordenan.</a:t>
            </a:r>
          </a:p>
          <a:p>
            <a:pPr marL="0" indent="0" algn="just">
              <a:buNone/>
            </a:pPr>
            <a:r>
              <a:rPr lang="es-ES" sz="2000" dirty="0"/>
              <a:t>- En el ámbito organizativo y funcional deberán atenerse a lo establecido en los Protocolos elaborados por las Secretarias de Coordinación  y aprobados por la Secretaria de Gobierno </a:t>
            </a:r>
          </a:p>
          <a:p>
            <a:pPr marL="0" indent="0" algn="just">
              <a:buNone/>
            </a:pPr>
            <a:r>
              <a:rPr lang="es-ES" sz="2000" dirty="0"/>
              <a:t>- En el ámbito jurisdiccional responderán del estricto cumplimiento de cuantas actuaciones o decisiones adopten jueces, juezas o tribunales en el ejercicio de sus competencias</a:t>
            </a:r>
          </a:p>
          <a:p>
            <a:pPr marL="0" indent="0" algn="just">
              <a:buNone/>
            </a:pPr>
            <a:r>
              <a:rPr lang="es-ES" sz="2000" dirty="0"/>
              <a:t>- La dirección y gestión debe ser flexible para la adaptación de la OJ a las necesidades del TI</a:t>
            </a:r>
          </a:p>
          <a:p>
            <a:pPr marL="0" indent="0">
              <a:buNone/>
            </a:pPr>
            <a:endParaRPr lang="es-ES" sz="2000" dirty="0"/>
          </a:p>
          <a:p>
            <a:pPr>
              <a:buFont typeface="+mj-lt"/>
              <a:buAutoNum type="arabicPeriod"/>
            </a:pPr>
            <a:endParaRPr lang="es-ES" sz="2000" dirty="0"/>
          </a:p>
          <a:p>
            <a:pPr>
              <a:buFont typeface="+mj-lt"/>
              <a:buAutoNum type="arabicPeriod"/>
            </a:pPr>
            <a:endParaRPr lang="es-ES" sz="2000" dirty="0"/>
          </a:p>
          <a:p>
            <a:pPr>
              <a:buFont typeface="+mj-lt"/>
              <a:buAutoNum type="arabicPeriod"/>
            </a:pPr>
            <a:endParaRPr lang="es-ES" sz="1800" dirty="0"/>
          </a:p>
        </p:txBody>
      </p:sp>
      <p:sp>
        <p:nvSpPr>
          <p:cNvPr id="4" name="Marcador de fecha 3">
            <a:extLst>
              <a:ext uri="{FF2B5EF4-FFF2-40B4-BE49-F238E27FC236}">
                <a16:creationId xmlns:a16="http://schemas.microsoft.com/office/drawing/2014/main" id="{33C2ABED-B895-0FE5-432D-9CDDD5FD3E91}"/>
              </a:ext>
            </a:extLst>
          </p:cNvPr>
          <p:cNvSpPr>
            <a:spLocks noGrp="1"/>
          </p:cNvSpPr>
          <p:nvPr>
            <p:ph type="dt" sz="half" idx="10"/>
          </p:nvPr>
        </p:nvSpPr>
        <p:spPr/>
        <p:txBody>
          <a:bodyPr/>
          <a:lstStyle/>
          <a:p>
            <a:pPr rtl="0"/>
            <a:r>
              <a:rPr lang="es-ES" noProof="0"/>
              <a:t>29/7/20XX</a:t>
            </a:r>
          </a:p>
        </p:txBody>
      </p:sp>
      <p:sp>
        <p:nvSpPr>
          <p:cNvPr id="5" name="Marcador de pie de página 4">
            <a:extLst>
              <a:ext uri="{FF2B5EF4-FFF2-40B4-BE49-F238E27FC236}">
                <a16:creationId xmlns:a16="http://schemas.microsoft.com/office/drawing/2014/main" id="{66544477-9268-65B1-1369-39ADBDAF6230}"/>
              </a:ext>
            </a:extLst>
          </p:cNvPr>
          <p:cNvSpPr>
            <a:spLocks noGrp="1"/>
          </p:cNvSpPr>
          <p:nvPr>
            <p:ph type="ftr" sz="quarter" idx="11"/>
          </p:nvPr>
        </p:nvSpPr>
        <p:spPr/>
        <p:txBody>
          <a:body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0DAAC778-3741-3289-BB10-106174C607C7}"/>
              </a:ext>
            </a:extLst>
          </p:cNvPr>
          <p:cNvSpPr>
            <a:spLocks noGrp="1"/>
          </p:cNvSpPr>
          <p:nvPr>
            <p:ph type="sldNum" sz="quarter" idx="12"/>
          </p:nvPr>
        </p:nvSpPr>
        <p:spPr/>
        <p:txBody>
          <a:bodyPr/>
          <a:lstStyle/>
          <a:p>
            <a:pPr rtl="0"/>
            <a:fld id="{B5CEABB6-07DC-46E8-9B57-56EC44A396E5}" type="slidenum">
              <a:rPr lang="es-ES" noProof="0" smtClean="0"/>
              <a:t>5</a:t>
            </a:fld>
            <a:endParaRPr lang="es-ES" noProof="0"/>
          </a:p>
        </p:txBody>
      </p:sp>
    </p:spTree>
    <p:extLst>
      <p:ext uri="{BB962C8B-B14F-4D97-AF65-F5344CB8AC3E}">
        <p14:creationId xmlns:p14="http://schemas.microsoft.com/office/powerpoint/2010/main" val="3371028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2C855E-3290-2DE0-9586-800F6D685690}"/>
              </a:ext>
            </a:extLst>
          </p:cNvPr>
          <p:cNvSpPr>
            <a:spLocks noGrp="1"/>
          </p:cNvSpPr>
          <p:nvPr>
            <p:ph type="title"/>
          </p:nvPr>
        </p:nvSpPr>
        <p:spPr/>
        <p:txBody>
          <a:bodyPr>
            <a:normAutofit/>
          </a:bodyPr>
          <a:lstStyle/>
          <a:p>
            <a:r>
              <a:rPr lang="es-ES" dirty="0"/>
              <a:t>     PRINCIPIOS DE LA ORGANIZACIÓN </a:t>
            </a:r>
            <a:br>
              <a:rPr lang="es-ES" dirty="0"/>
            </a:br>
            <a:endParaRPr lang="es-ES" dirty="0"/>
          </a:p>
        </p:txBody>
      </p:sp>
      <p:sp>
        <p:nvSpPr>
          <p:cNvPr id="3" name="Marcador de contenido 2">
            <a:extLst>
              <a:ext uri="{FF2B5EF4-FFF2-40B4-BE49-F238E27FC236}">
                <a16:creationId xmlns:a16="http://schemas.microsoft.com/office/drawing/2014/main" id="{4120F9E1-F2A9-BF98-9A7E-D59F497520CD}"/>
              </a:ext>
            </a:extLst>
          </p:cNvPr>
          <p:cNvSpPr>
            <a:spLocks noGrp="1"/>
          </p:cNvSpPr>
          <p:nvPr>
            <p:ph idx="1"/>
          </p:nvPr>
        </p:nvSpPr>
        <p:spPr>
          <a:xfrm>
            <a:off x="677334" y="1703389"/>
            <a:ext cx="8596668" cy="3880773"/>
          </a:xfrm>
        </p:spPr>
        <p:txBody>
          <a:bodyPr>
            <a:normAutofit/>
          </a:bodyPr>
          <a:lstStyle/>
          <a:p>
            <a:pPr marL="0" indent="0" algn="just">
              <a:buNone/>
            </a:pPr>
            <a:r>
              <a:rPr lang="es-ES" dirty="0"/>
              <a:t>        </a:t>
            </a:r>
            <a:r>
              <a:rPr lang="es-ES" sz="2400" dirty="0">
                <a:highlight>
                  <a:srgbClr val="00FF00"/>
                </a:highlight>
              </a:rPr>
              <a:t>COORDINACIÓN</a:t>
            </a:r>
          </a:p>
          <a:p>
            <a:pPr marL="0" indent="0" algn="just">
              <a:buNone/>
            </a:pPr>
            <a:r>
              <a:rPr lang="es-ES" dirty="0">
                <a:highlight>
                  <a:srgbClr val="00FF00"/>
                </a:highlight>
              </a:rPr>
              <a:t>DIRECTORES Y DIRECTORAS  DE LOS SECOTRAM</a:t>
            </a:r>
          </a:p>
          <a:p>
            <a:pPr marL="0" indent="0" algn="just">
              <a:buNone/>
            </a:pPr>
            <a:r>
              <a:rPr lang="es-ES" sz="2000" dirty="0"/>
              <a:t>Quien ocupe la </a:t>
            </a:r>
            <a:r>
              <a:rPr lang="es-ES" sz="2000" b="1" dirty="0"/>
              <a:t>Dirección del SCT </a:t>
            </a:r>
            <a:r>
              <a:rPr lang="es-ES" sz="2000" dirty="0"/>
              <a:t>asumirá, conforme al art 437. 5 LOPJ,  las facultades de coordinación con:</a:t>
            </a:r>
          </a:p>
          <a:p>
            <a:pPr marL="0" indent="0" algn="just">
              <a:buNone/>
            </a:pPr>
            <a:r>
              <a:rPr lang="es-ES" sz="2000" dirty="0"/>
              <a:t>      1.-    la presidencia del Tribunal de Instancia.</a:t>
            </a:r>
          </a:p>
          <a:p>
            <a:pPr marL="0" indent="0" algn="just">
              <a:buNone/>
            </a:pPr>
            <a:r>
              <a:rPr lang="es-ES" sz="2000" dirty="0"/>
              <a:t>      2.-    la Dirección del resto de los Servicios Comunes (art 437.5 LOPJ) </a:t>
            </a:r>
          </a:p>
          <a:p>
            <a:pPr marL="0" indent="0" algn="just">
              <a:buNone/>
            </a:pPr>
            <a:r>
              <a:rPr lang="es-ES" sz="2000" dirty="0"/>
              <a:t>Así mismo coordinará a los Letrados/as de la AJ  que integren el Servicio en el ejercicio de las funciones técnico –procesal (art 436.6 LOPJ), debiendo hacer cumplir las órdenes y circulares de los Superiores Jerárquicos.</a:t>
            </a:r>
          </a:p>
        </p:txBody>
      </p:sp>
      <p:sp>
        <p:nvSpPr>
          <p:cNvPr id="4" name="Marcador de fecha 3">
            <a:extLst>
              <a:ext uri="{FF2B5EF4-FFF2-40B4-BE49-F238E27FC236}">
                <a16:creationId xmlns:a16="http://schemas.microsoft.com/office/drawing/2014/main" id="{33C2ABED-B895-0FE5-432D-9CDDD5FD3E91}"/>
              </a:ext>
            </a:extLst>
          </p:cNvPr>
          <p:cNvSpPr>
            <a:spLocks noGrp="1"/>
          </p:cNvSpPr>
          <p:nvPr>
            <p:ph type="dt" sz="half" idx="10"/>
          </p:nvPr>
        </p:nvSpPr>
        <p:spPr/>
        <p:txBody>
          <a:bodyPr/>
          <a:lstStyle/>
          <a:p>
            <a:pPr rtl="0"/>
            <a:r>
              <a:rPr lang="es-ES" noProof="0"/>
              <a:t>29/7/20XX</a:t>
            </a:r>
          </a:p>
        </p:txBody>
      </p:sp>
      <p:sp>
        <p:nvSpPr>
          <p:cNvPr id="5" name="Marcador de pie de página 4">
            <a:extLst>
              <a:ext uri="{FF2B5EF4-FFF2-40B4-BE49-F238E27FC236}">
                <a16:creationId xmlns:a16="http://schemas.microsoft.com/office/drawing/2014/main" id="{66544477-9268-65B1-1369-39ADBDAF6230}"/>
              </a:ext>
            </a:extLst>
          </p:cNvPr>
          <p:cNvSpPr>
            <a:spLocks noGrp="1"/>
          </p:cNvSpPr>
          <p:nvPr>
            <p:ph type="ftr" sz="quarter" idx="11"/>
          </p:nvPr>
        </p:nvSpPr>
        <p:spPr/>
        <p:txBody>
          <a:body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0DAAC778-3741-3289-BB10-106174C607C7}"/>
              </a:ext>
            </a:extLst>
          </p:cNvPr>
          <p:cNvSpPr>
            <a:spLocks noGrp="1"/>
          </p:cNvSpPr>
          <p:nvPr>
            <p:ph type="sldNum" sz="quarter" idx="12"/>
          </p:nvPr>
        </p:nvSpPr>
        <p:spPr/>
        <p:txBody>
          <a:bodyPr/>
          <a:lstStyle/>
          <a:p>
            <a:pPr rtl="0"/>
            <a:fld id="{B5CEABB6-07DC-46E8-9B57-56EC44A396E5}" type="slidenum">
              <a:rPr lang="es-ES" noProof="0" smtClean="0"/>
              <a:t>6</a:t>
            </a:fld>
            <a:endParaRPr lang="es-ES" noProof="0"/>
          </a:p>
        </p:txBody>
      </p:sp>
    </p:spTree>
    <p:extLst>
      <p:ext uri="{BB962C8B-B14F-4D97-AF65-F5344CB8AC3E}">
        <p14:creationId xmlns:p14="http://schemas.microsoft.com/office/powerpoint/2010/main" val="522963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a:xfrm rot="17336680">
            <a:off x="1171626" y="1884631"/>
            <a:ext cx="2789757" cy="3029344"/>
          </a:xfrm>
        </p:spPr>
        <p:txBody>
          <a:bodyPr rtlCol="0">
            <a:normAutofit/>
          </a:bodyPr>
          <a:lstStyle/>
          <a:p>
            <a:pPr rtl="0"/>
            <a:r>
              <a:rPr lang="es-ES" sz="3200" dirty="0">
                <a:solidFill>
                  <a:schemeClr val="bg1"/>
                </a:solidFill>
              </a:rPr>
              <a:t>EL NUEVO DISEÑO</a:t>
            </a:r>
          </a:p>
        </p:txBody>
      </p:sp>
      <p:graphicFrame>
        <p:nvGraphicFramePr>
          <p:cNvPr id="13" name="Subtítulo 2">
            <a:extLst>
              <a:ext uri="{FF2B5EF4-FFF2-40B4-BE49-F238E27FC236}">
                <a16:creationId xmlns:a16="http://schemas.microsoft.com/office/drawing/2014/main" id="{6AD1059E-44CC-7F03-03EC-281E9DD6E612}"/>
              </a:ext>
            </a:extLst>
          </p:cNvPr>
          <p:cNvGraphicFramePr>
            <a:graphicFrameLocks noGrp="1"/>
          </p:cNvGraphicFramePr>
          <p:nvPr>
            <p:ph idx="1"/>
            <p:extLst>
              <p:ext uri="{D42A27DB-BD31-4B8C-83A1-F6EECF244321}">
                <p14:modId xmlns:p14="http://schemas.microsoft.com/office/powerpoint/2010/main" val="1293587267"/>
              </p:ext>
            </p:extLst>
          </p:nvPr>
        </p:nvGraphicFramePr>
        <p:xfrm>
          <a:off x="-2617076" y="294290"/>
          <a:ext cx="15019283" cy="5809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2078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p:txBody>
          <a:bodyPr rtlCol="0" anchor="t">
            <a:normAutofit/>
          </a:bodyPr>
          <a:lstStyle/>
          <a:p>
            <a:pPr rtl="0"/>
            <a:r>
              <a:rPr lang="es-ES" dirty="0"/>
              <a:t> SERVICIO COMÚN GENERAL</a:t>
            </a:r>
            <a:endParaRPr lang="es-ES"/>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4063160" y="2160589"/>
            <a:ext cx="5207839" cy="3880773"/>
          </a:xfrm>
        </p:spPr>
        <p:txBody>
          <a:bodyPr vert="horz" lIns="91440" tIns="45720" rIns="91440" bIns="45720" rtlCol="0">
            <a:normAutofit/>
          </a:bodyPr>
          <a:lstStyle/>
          <a:p>
            <a:pPr rtl="0"/>
            <a:endParaRPr lang="es-ES" dirty="0">
              <a:effectLst/>
              <a:latin typeface="+mj-lt"/>
              <a:ea typeface="Calibri" panose="020F0502020204030204" pitchFamily="34" charset="0"/>
              <a:cs typeface="Times New Roman" panose="02020603050405020304" pitchFamily="18" charset="0"/>
            </a:endParaRPr>
          </a:p>
          <a:p>
            <a:pPr rtl="0"/>
            <a:endParaRPr lang="es-ES" dirty="0">
              <a:latin typeface="+mj-lt"/>
              <a:ea typeface="Calibri" panose="020F0502020204030204" pitchFamily="34" charset="0"/>
              <a:cs typeface="Times New Roman" panose="02020603050405020304" pitchFamily="18" charset="0"/>
            </a:endParaRPr>
          </a:p>
          <a:p>
            <a:pPr marL="0" indent="0" algn="just" rtl="0">
              <a:buNone/>
            </a:pPr>
            <a:r>
              <a:rPr lang="es-ES" dirty="0">
                <a:effectLst/>
                <a:latin typeface="+mj-lt"/>
                <a:ea typeface="Calibri" panose="020F0502020204030204" pitchFamily="34" charset="0"/>
                <a:cs typeface="Times New Roman" panose="02020603050405020304" pitchFamily="18" charset="0"/>
              </a:rPr>
              <a:t>El Servicio Común General (SCG)  se configura como la unidad operativa encargada de prestar servicios de </a:t>
            </a:r>
            <a:r>
              <a:rPr lang="es-ES" b="1" dirty="0">
                <a:effectLst/>
                <a:latin typeface="+mj-lt"/>
                <a:ea typeface="Calibri" panose="020F0502020204030204" pitchFamily="34" charset="0"/>
                <a:cs typeface="Times New Roman" panose="02020603050405020304" pitchFamily="18" charset="0"/>
              </a:rPr>
              <a:t>apoyo logístico y funcional , </a:t>
            </a:r>
            <a:r>
              <a:rPr lang="es-ES" b="1" dirty="0">
                <a:latin typeface="+mj-lt"/>
                <a:ea typeface="Calibri" panose="020F0502020204030204" pitchFamily="34" charset="0"/>
                <a:cs typeface="Times New Roman" panose="02020603050405020304" pitchFamily="18" charset="0"/>
              </a:rPr>
              <a:t>de carácter </a:t>
            </a:r>
            <a:r>
              <a:rPr lang="es-ES" b="1" dirty="0">
                <a:effectLst/>
                <a:latin typeface="+mj-lt"/>
                <a:ea typeface="Calibri" panose="020F0502020204030204" pitchFamily="34" charset="0"/>
                <a:cs typeface="Times New Roman" panose="02020603050405020304" pitchFamily="18" charset="0"/>
              </a:rPr>
              <a:t>transversal </a:t>
            </a:r>
            <a:r>
              <a:rPr lang="es-ES" dirty="0">
                <a:effectLst/>
                <a:latin typeface="+mj-lt"/>
                <a:ea typeface="Calibri" panose="020F0502020204030204" pitchFamily="34" charset="0"/>
                <a:cs typeface="Times New Roman" panose="02020603050405020304" pitchFamily="18" charset="0"/>
              </a:rPr>
              <a:t>al conjunto del Tribunal de Instancia. </a:t>
            </a:r>
            <a:r>
              <a:rPr lang="es-ES" dirty="0">
                <a:latin typeface="+mj-lt"/>
                <a:ea typeface="Calibri" panose="020F0502020204030204" pitchFamily="34" charset="0"/>
                <a:cs typeface="Times New Roman" panose="02020603050405020304" pitchFamily="18" charset="0"/>
              </a:rPr>
              <a:t>Se mantiene la estructura y funciones de los servicios comunes ya desplegados en la CCAA</a:t>
            </a:r>
            <a:endParaRPr lang="es-ES" b="1" dirty="0">
              <a:effectLst/>
              <a:latin typeface="Calibri" panose="020F0502020204030204" pitchFamily="34" charset="0"/>
              <a:ea typeface="Calibri" panose="020F0502020204030204" pitchFamily="34" charset="0"/>
            </a:endParaRPr>
          </a:p>
          <a:p>
            <a:pPr marL="342900" lvl="0" indent="-342900">
              <a:buFont typeface="+mj-lt"/>
              <a:buAutoNum type="alphaLcParenR"/>
            </a:pPr>
            <a:endParaRPr lang="es-ES" b="1" dirty="0">
              <a:effectLst/>
              <a:latin typeface="Calibri" panose="020F0502020204030204" pitchFamily="34" charset="0"/>
              <a:ea typeface="Calibri" panose="020F0502020204030204" pitchFamily="34" charset="0"/>
            </a:endParaRPr>
          </a:p>
          <a:p>
            <a:pPr marL="342900" lvl="0" indent="-342900">
              <a:buFont typeface="+mj-lt"/>
              <a:buAutoNum type="alphaLcParenR"/>
            </a:pPr>
            <a:endParaRPr lang="es-ES" b="1" dirty="0">
              <a:effectLst/>
              <a:latin typeface="Calibri" panose="020F0502020204030204" pitchFamily="34" charset="0"/>
              <a:ea typeface="Calibri" panose="020F0502020204030204" pitchFamily="34" charset="0"/>
            </a:endParaRPr>
          </a:p>
          <a:p>
            <a:pPr rtl="0"/>
            <a:endParaRPr lang="es-ES" dirty="0"/>
          </a:p>
        </p:txBody>
      </p:sp>
      <p:sp>
        <p:nvSpPr>
          <p:cNvPr id="13" name="Marcador de número de diapositiva 12">
            <a:extLst>
              <a:ext uri="{FF2B5EF4-FFF2-40B4-BE49-F238E27FC236}">
                <a16:creationId xmlns:a16="http://schemas.microsoft.com/office/drawing/2014/main" id="{E97A1D68-0269-4F8D-8A4E-B8D9753C7D5A}"/>
              </a:ext>
            </a:extLst>
          </p:cNvPr>
          <p:cNvSpPr>
            <a:spLocks noGrp="1"/>
          </p:cNvSpPr>
          <p:nvPr>
            <p:ph type="sldNum" sz="quarter" idx="12"/>
          </p:nvPr>
        </p:nvSpPr>
        <p:spPr/>
        <p:txBody>
          <a:bodyPr rtlCol="0">
            <a:normAutofit/>
          </a:bodyPr>
          <a:lstStyle/>
          <a:p>
            <a:pPr rtl="0">
              <a:spcAft>
                <a:spcPts val="600"/>
              </a:spcAft>
            </a:pPr>
            <a:fld id="{B5CEABB6-07DC-46E8-9B57-56EC44A396E5}" type="slidenum">
              <a:rPr lang="es-ES" smtClean="0"/>
              <a:pPr rtl="0">
                <a:spcAft>
                  <a:spcPts val="600"/>
                </a:spcAft>
              </a:pPr>
              <a:t>8</a:t>
            </a:fld>
            <a:endParaRPr lang="es-ES"/>
          </a:p>
        </p:txBody>
      </p:sp>
      <p:pic>
        <p:nvPicPr>
          <p:cNvPr id="5" name="Picture 2" descr="Director de empresa: Más de 565,553 ilustraciones y dibujos de stock con  licencia libres de regalías | Shutterstock">
            <a:extLst>
              <a:ext uri="{FF2B5EF4-FFF2-40B4-BE49-F238E27FC236}">
                <a16:creationId xmlns:a16="http://schemas.microsoft.com/office/drawing/2014/main" id="{2CEEFBDB-C65E-FDF8-1FCE-7ACAC918B8A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17474" y="2159331"/>
            <a:ext cx="2915973" cy="1988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0871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p:txBody>
          <a:bodyPr rtlCol="0" anchor="t">
            <a:normAutofit/>
          </a:bodyPr>
          <a:lstStyle/>
          <a:p>
            <a:pPr rtl="0"/>
            <a:r>
              <a:rPr lang="es-ES" dirty="0"/>
              <a:t> SECOTRAM </a:t>
            </a:r>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4035287" y="0"/>
            <a:ext cx="6210863" cy="5792445"/>
          </a:xfrm>
        </p:spPr>
        <p:txBody>
          <a:bodyPr vert="horz" lIns="91440" tIns="45720" rIns="91440" bIns="45720" rtlCol="0">
            <a:normAutofit/>
          </a:bodyPr>
          <a:lstStyle/>
          <a:p>
            <a:pPr rtl="0">
              <a:lnSpc>
                <a:spcPct val="90000"/>
              </a:lnSpc>
            </a:pPr>
            <a:endParaRPr lang="es-ES" sz="1100" dirty="0"/>
          </a:p>
          <a:p>
            <a:pPr algn="just" rtl="0">
              <a:lnSpc>
                <a:spcPct val="90000"/>
              </a:lnSpc>
            </a:pPr>
            <a:r>
              <a:rPr lang="es-ES" sz="1900" dirty="0"/>
              <a:t>Configurado como único servicio obligatorio dentro de la oficina judicial </a:t>
            </a:r>
          </a:p>
          <a:p>
            <a:pPr algn="just" rtl="0">
              <a:lnSpc>
                <a:spcPct val="90000"/>
              </a:lnSpc>
            </a:pPr>
            <a:endParaRPr lang="es-ES" sz="1900" dirty="0"/>
          </a:p>
          <a:p>
            <a:pPr algn="just" rtl="0">
              <a:lnSpc>
                <a:spcPct val="90000"/>
              </a:lnSpc>
            </a:pPr>
            <a:r>
              <a:rPr lang="es-ES" sz="1900" dirty="0"/>
              <a:t>Su actividad viene definida por la aplicación de las leyes procesales, correspondiéndole la realización de todas las funciones requeridas para la ordenación del procedimiento. art 437 LOPJ. </a:t>
            </a:r>
          </a:p>
          <a:p>
            <a:pPr algn="just" rtl="0">
              <a:lnSpc>
                <a:spcPct val="90000"/>
              </a:lnSpc>
            </a:pPr>
            <a:endParaRPr lang="es-ES" sz="1900" dirty="0"/>
          </a:p>
          <a:p>
            <a:pPr algn="just" rtl="0">
              <a:lnSpc>
                <a:spcPct val="90000"/>
              </a:lnSpc>
            </a:pPr>
            <a:r>
              <a:rPr lang="es-ES" sz="1900" dirty="0"/>
              <a:t>Tramita los procedimientos declarativos y los de ejecución dado que el Departamento ha optado por la supresión de los Servicios de Ejecución</a:t>
            </a:r>
          </a:p>
          <a:p>
            <a:pPr algn="just" rtl="0">
              <a:lnSpc>
                <a:spcPct val="90000"/>
              </a:lnSpc>
            </a:pPr>
            <a:endParaRPr lang="es-ES" sz="1900" dirty="0"/>
          </a:p>
          <a:p>
            <a:pPr algn="just" rtl="0">
              <a:lnSpc>
                <a:spcPct val="90000"/>
              </a:lnSpc>
            </a:pPr>
            <a:endParaRPr lang="es-ES" sz="1900" dirty="0"/>
          </a:p>
          <a:p>
            <a:pPr algn="just" rtl="0">
              <a:lnSpc>
                <a:spcPct val="90000"/>
              </a:lnSpc>
            </a:pPr>
            <a:r>
              <a:rPr lang="es-ES" sz="1900" dirty="0"/>
              <a:t>Pese a ser un servicio nuevo los principios y criterios organizativos que lo rigen ya están vigentes en el actual Servicio de Ejecución</a:t>
            </a:r>
          </a:p>
          <a:p>
            <a:pPr rtl="0">
              <a:lnSpc>
                <a:spcPct val="90000"/>
              </a:lnSpc>
            </a:pPr>
            <a:endParaRPr lang="es-ES" sz="1100" dirty="0"/>
          </a:p>
        </p:txBody>
      </p:sp>
      <p:sp>
        <p:nvSpPr>
          <p:cNvPr id="13" name="Marcador de número de diapositiva 12">
            <a:extLst>
              <a:ext uri="{FF2B5EF4-FFF2-40B4-BE49-F238E27FC236}">
                <a16:creationId xmlns:a16="http://schemas.microsoft.com/office/drawing/2014/main" id="{E97A1D68-0269-4F8D-8A4E-B8D9753C7D5A}"/>
              </a:ext>
            </a:extLst>
          </p:cNvPr>
          <p:cNvSpPr>
            <a:spLocks noGrp="1"/>
          </p:cNvSpPr>
          <p:nvPr>
            <p:ph type="sldNum" sz="quarter" idx="12"/>
          </p:nvPr>
        </p:nvSpPr>
        <p:spPr/>
        <p:txBody>
          <a:bodyPr rtlCol="0">
            <a:normAutofit/>
          </a:bodyPr>
          <a:lstStyle/>
          <a:p>
            <a:pPr rtl="0">
              <a:spcAft>
                <a:spcPts val="600"/>
              </a:spcAft>
            </a:pPr>
            <a:fld id="{B5CEABB6-07DC-46E8-9B57-56EC44A396E5}" type="slidenum">
              <a:rPr lang="es-ES" smtClean="0"/>
              <a:pPr rtl="0">
                <a:spcAft>
                  <a:spcPts val="600"/>
                </a:spcAft>
              </a:pPr>
              <a:t>9</a:t>
            </a:fld>
            <a:endParaRPr lang="es-ES"/>
          </a:p>
        </p:txBody>
      </p:sp>
      <p:pic>
        <p:nvPicPr>
          <p:cNvPr id="4" name="Imagen 3" descr="Dibujo de ingeniería&#10;&#10;Descripción generada automáticamente">
            <a:extLst>
              <a:ext uri="{FF2B5EF4-FFF2-40B4-BE49-F238E27FC236}">
                <a16:creationId xmlns:a16="http://schemas.microsoft.com/office/drawing/2014/main" id="{1143E8FB-1960-1F51-A72F-14AEDCE966C2}"/>
              </a:ext>
            </a:extLst>
          </p:cNvPr>
          <p:cNvPicPr>
            <a:picLocks noChangeAspect="1"/>
          </p:cNvPicPr>
          <p:nvPr/>
        </p:nvPicPr>
        <p:blipFill>
          <a:blip r:embed="rId3"/>
          <a:srcRect l="7291" r="11713" b="1"/>
          <a:stretch>
            <a:fillRect/>
          </a:stretch>
        </p:blipFill>
        <p:spPr>
          <a:xfrm>
            <a:off x="853504" y="2259999"/>
            <a:ext cx="2476926" cy="3058046"/>
          </a:xfrm>
          <a:prstGeom prst="rect">
            <a:avLst/>
          </a:prstGeom>
        </p:spPr>
      </p:pic>
    </p:spTree>
    <p:extLst>
      <p:ext uri="{BB962C8B-B14F-4D97-AF65-F5344CB8AC3E}">
        <p14:creationId xmlns:p14="http://schemas.microsoft.com/office/powerpoint/2010/main" val="3692102882"/>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ACD96E-49A0-4DA4-A7BB-AC2D887421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4F7154-AFAC-4BE7-8A74-7F4B6FC2743C}">
  <ds:schemaRefs>
    <ds:schemaRef ds:uri="http://schemas.microsoft.com/office/2006/metadata/properties"/>
    <ds:schemaRef ds:uri="http://www.w3.org/XML/1998/namespace"/>
    <ds:schemaRef ds:uri="http://purl.org/dc/elements/1.1/"/>
    <ds:schemaRef ds:uri="230e9df3-be65-4c73-a93b-d1236ebd677e"/>
    <ds:schemaRef ds:uri="71af3243-3dd4-4a8d-8c0d-dd76da1f02a5"/>
    <ds:schemaRef ds:uri="http://schemas.microsoft.com/office/2006/documentManagement/types"/>
    <ds:schemaRef ds:uri="http://purl.org/dc/dcmitype/"/>
    <ds:schemaRef ds:uri="http://schemas.microsoft.com/office/infopath/2007/PartnerControls"/>
    <ds:schemaRef ds:uri="http://schemas.microsoft.com/sharepoint/v3"/>
    <ds:schemaRef ds:uri="http://schemas.openxmlformats.org/package/2006/metadata/core-properties"/>
    <ds:schemaRef ds:uri="16c05727-aa75-4e4a-9b5f-8a80a1165891"/>
    <ds:schemaRef ds:uri="http://purl.org/dc/terms/"/>
  </ds:schemaRefs>
</ds:datastoreItem>
</file>

<file path=customXml/itemProps3.xml><?xml version="1.0" encoding="utf-8"?>
<ds:datastoreItem xmlns:ds="http://schemas.openxmlformats.org/officeDocument/2006/customXml" ds:itemID="{E618C13B-9D83-4AF4-B64D-33362D5133F8}">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2381</TotalTime>
  <Words>2516</Words>
  <Application>Microsoft Office PowerPoint</Application>
  <PresentationFormat>Panorámica</PresentationFormat>
  <Paragraphs>322</Paragraphs>
  <Slides>26</Slides>
  <Notes>20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26</vt:i4>
      </vt:variant>
    </vt:vector>
  </HeadingPairs>
  <TitlesOfParts>
    <vt:vector size="32" baseType="lpstr">
      <vt:lpstr>Arial</vt:lpstr>
      <vt:lpstr>Calibri</vt:lpstr>
      <vt:lpstr>Trebuchet MS</vt:lpstr>
      <vt:lpstr>Wingdings</vt:lpstr>
      <vt:lpstr>Wingdings 3</vt:lpstr>
      <vt:lpstr>Faceta</vt:lpstr>
      <vt:lpstr> </vt:lpstr>
      <vt:lpstr>Los principales cambios de la nueva organización    Ley Orgánica 1/25 de 2 de enero  </vt:lpstr>
      <vt:lpstr>PRINCIPIOS DE ACTUACION Y CRITERIOS DE ORGANIZACIÓN DE LA OFICINA JUDICIAL</vt:lpstr>
      <vt:lpstr>   PRINCIPIOS  DE LA ORGANIZACIÓN  </vt:lpstr>
      <vt:lpstr>    PRINCIPIOS DE LA ORGANIZACIÓN  </vt:lpstr>
      <vt:lpstr>     PRINCIPIOS DE LA ORGANIZACIÓN  </vt:lpstr>
      <vt:lpstr>EL NUEVO DISEÑO</vt:lpstr>
      <vt:lpstr> SERVICIO COMÚN GENERAL</vt:lpstr>
      <vt:lpstr> SECOTRAM </vt:lpstr>
      <vt:lpstr>SERVICIOS COMUNES, AREAS,EQUIPOS Y GRUPOS DE TRABAJO   </vt:lpstr>
      <vt:lpstr> RETOS, RIESGOS Y OPORTUNIDADES  </vt:lpstr>
      <vt:lpstr>RETOS Y OPORTUNIDADES  Tecnología e infraestructuras</vt:lpstr>
      <vt:lpstr> MEJORAS </vt:lpstr>
      <vt:lpstr>ESPECIAL MENCIÓN A LOS PROTOCOLOS</vt:lpstr>
      <vt:lpstr>Objetivos del Protocolo </vt:lpstr>
      <vt:lpstr>EN QUÉ ESTAMOS TRABAJANDO EN GIPUZKOA ?</vt:lpstr>
      <vt:lpstr>EN QUÉ ESTAMOS TRABAJANDO EN A ?GIPUZKOA</vt:lpstr>
      <vt:lpstr>EN QUÉ ESTAMOS TRABAJANDO EN GIPUZKOA?</vt:lpstr>
      <vt:lpstr>EN QUÉ ESTAMOS TRABAJANDO EN GIPUZKOA ?</vt:lpstr>
      <vt:lpstr>EN QUÉ ESTAMOS TRABAJANDO EN GIPUZKOA ?</vt:lpstr>
      <vt:lpstr>EN QUÉ ESTAMOS TRABAJANDO EN GIPUZKOA?</vt:lpstr>
      <vt:lpstr>EN QUÉ ESTAMOS TRABAJANDO EN  GIPUZKOA?</vt:lpstr>
      <vt:lpstr>?</vt:lpstr>
      <vt:lpstr>Ventajas  en la nueva organización</vt:lpstr>
      <vt:lpstr>Adaptación al cambio</vt:lpstr>
      <vt:lpstr>ESKERRIK ASKO  GRACIAS</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Orientación de empleados</dc:title>
  <dc:creator>Ascensión Roncero Linares</dc:creator>
  <cp:lastModifiedBy>Blanca Rosa Barbero Blanco</cp:lastModifiedBy>
  <cp:revision>31</cp:revision>
  <cp:lastPrinted>2025-11-05T07:51:47Z</cp:lastPrinted>
  <dcterms:created xsi:type="dcterms:W3CDTF">2025-09-01T10:30:31Z</dcterms:created>
  <dcterms:modified xsi:type="dcterms:W3CDTF">2025-11-11T16:40:14Z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